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706" r:id="rId5"/>
  </p:sldMasterIdLst>
  <p:notesMasterIdLst>
    <p:notesMasterId r:id="rId36"/>
  </p:notesMasterIdLst>
  <p:handoutMasterIdLst>
    <p:handoutMasterId r:id="rId37"/>
  </p:handoutMasterIdLst>
  <p:sldIdLst>
    <p:sldId id="440" r:id="rId6"/>
    <p:sldId id="445" r:id="rId7"/>
    <p:sldId id="334" r:id="rId8"/>
    <p:sldId id="447" r:id="rId9"/>
    <p:sldId id="454" r:id="rId10"/>
    <p:sldId id="455" r:id="rId11"/>
    <p:sldId id="269" r:id="rId12"/>
    <p:sldId id="478" r:id="rId13"/>
    <p:sldId id="479" r:id="rId14"/>
    <p:sldId id="448" r:id="rId15"/>
    <p:sldId id="457" r:id="rId16"/>
    <p:sldId id="470" r:id="rId17"/>
    <p:sldId id="465" r:id="rId18"/>
    <p:sldId id="472" r:id="rId19"/>
    <p:sldId id="473" r:id="rId20"/>
    <p:sldId id="449" r:id="rId21"/>
    <p:sldId id="439" r:id="rId22"/>
    <p:sldId id="475" r:id="rId23"/>
    <p:sldId id="462" r:id="rId24"/>
    <p:sldId id="461" r:id="rId25"/>
    <p:sldId id="464" r:id="rId26"/>
    <p:sldId id="463" r:id="rId27"/>
    <p:sldId id="460" r:id="rId28"/>
    <p:sldId id="474" r:id="rId29"/>
    <p:sldId id="398" r:id="rId30"/>
    <p:sldId id="458" r:id="rId31"/>
    <p:sldId id="459" r:id="rId32"/>
    <p:sldId id="390" r:id="rId33"/>
    <p:sldId id="412" r:id="rId34"/>
    <p:sldId id="519" r:id="rId35"/>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5">
          <p15:clr>
            <a:srgbClr val="A4A3A4"/>
          </p15:clr>
        </p15:guide>
        <p15:guide id="2" orient="horz" pos="545">
          <p15:clr>
            <a:srgbClr val="A4A3A4"/>
          </p15:clr>
        </p15:guide>
        <p15:guide id="3" pos="2879">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634B14-73D2-2C78-2167-CF5CA8504798}" name="Nidhi Kalra" initials="NK" userId="f3c8e66d58fa644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bian Villalobos" initials="FV" lastIdx="1" clrIdx="0">
    <p:extLst>
      <p:ext uri="{19B8F6BF-5375-455C-9EA6-DF929625EA0E}">
        <p15:presenceInfo xmlns:p15="http://schemas.microsoft.com/office/powerpoint/2012/main" userId="S::fvillalo@rand.org::4938c63c-d821-4b77-b095-b6f29f0e4f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083"/>
    <a:srgbClr val="4F81BD"/>
    <a:srgbClr val="D99694"/>
    <a:srgbClr val="C0504D"/>
    <a:srgbClr val="C00000"/>
    <a:srgbClr val="B694D8"/>
    <a:srgbClr val="663695"/>
    <a:srgbClr val="0000CC"/>
    <a:srgbClr val="E6B9B8"/>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A98C4A-68C0-3AE3-08F0-B08841206427}" v="31" dt="2023-08-11T23:43:20.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42" autoAdjust="0"/>
    <p:restoredTop sz="90915" autoAdjust="0"/>
  </p:normalViewPr>
  <p:slideViewPr>
    <p:cSldViewPr snapToGrid="0" snapToObjects="1">
      <p:cViewPr varScale="1">
        <p:scale>
          <a:sx n="80" d="100"/>
          <a:sy n="80" d="100"/>
        </p:scale>
        <p:origin x="868" y="100"/>
      </p:cViewPr>
      <p:guideLst>
        <p:guide orient="horz" pos="1885"/>
        <p:guide orient="horz" pos="545"/>
        <p:guide pos="2879"/>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abdurah\Documents\OJT\Current%20Projects\NHCRP%20Risk%20Register\June%202023\All%20Risk%20Priority%20Summary_04.06.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abdurah\Documents\OJT\Current%20Projects\NHCRP%20Risk%20Register\June%202023\All%20Risk%20Priority%20Summary_04.06.23.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'Analysis_byAgency (2)'!$B$7</c:f>
              <c:strCache>
                <c:ptCount val="1"/>
                <c:pt idx="0">
                  <c:v>5 - Extreme</c:v>
                </c:pt>
              </c:strCache>
            </c:strRef>
          </c:tx>
          <c:spPr>
            <a:solidFill>
              <a:srgbClr val="FF0000"/>
            </a:solidFill>
            <a:ln>
              <a:solidFill>
                <a:schemeClr val="tx1"/>
              </a:solidFill>
            </a:ln>
            <a:effectLst/>
          </c:spPr>
          <c:invertIfNegative val="0"/>
          <c:cat>
            <c:strRef>
              <c:f>'Analysis_byAgency (2)'!$C$6:$I$6</c:f>
              <c:strCache>
                <c:ptCount val="7"/>
                <c:pt idx="0">
                  <c:v>Safety</c:v>
                </c:pt>
                <c:pt idx="1">
                  <c:v>Equity</c:v>
                </c:pt>
                <c:pt idx="2">
                  <c:v>Internal</c:v>
                </c:pt>
                <c:pt idx="3">
                  <c:v>Mobility</c:v>
                </c:pt>
                <c:pt idx="4">
                  <c:v>Security &amp; Privacy</c:v>
                </c:pt>
                <c:pt idx="5">
                  <c:v>Sustainability</c:v>
                </c:pt>
                <c:pt idx="6">
                  <c:v>Other</c:v>
                </c:pt>
              </c:strCache>
            </c:strRef>
          </c:cat>
          <c:val>
            <c:numRef>
              <c:f>'Analysis_byAgency (2)'!$C$7:$I$7</c:f>
              <c:numCache>
                <c:formatCode>General</c:formatCode>
                <c:ptCount val="7"/>
                <c:pt idx="0">
                  <c:v>2</c:v>
                </c:pt>
                <c:pt idx="1">
                  <c:v>3</c:v>
                </c:pt>
                <c:pt idx="2">
                  <c:v>0</c:v>
                </c:pt>
                <c:pt idx="3">
                  <c:v>0</c:v>
                </c:pt>
                <c:pt idx="4">
                  <c:v>2</c:v>
                </c:pt>
                <c:pt idx="5">
                  <c:v>1</c:v>
                </c:pt>
                <c:pt idx="6">
                  <c:v>1</c:v>
                </c:pt>
              </c:numCache>
            </c:numRef>
          </c:val>
          <c:extLst>
            <c:ext xmlns:c16="http://schemas.microsoft.com/office/drawing/2014/chart" uri="{C3380CC4-5D6E-409C-BE32-E72D297353CC}">
              <c16:uniqueId val="{00000000-D03E-4B96-8A52-885A745C278D}"/>
            </c:ext>
          </c:extLst>
        </c:ser>
        <c:ser>
          <c:idx val="1"/>
          <c:order val="1"/>
          <c:tx>
            <c:strRef>
              <c:f>'Analysis_byAgency (2)'!$B$8</c:f>
              <c:strCache>
                <c:ptCount val="1"/>
                <c:pt idx="0">
                  <c:v>4 - High</c:v>
                </c:pt>
              </c:strCache>
            </c:strRef>
          </c:tx>
          <c:spPr>
            <a:solidFill>
              <a:schemeClr val="accent2">
                <a:lumMod val="75000"/>
              </a:schemeClr>
            </a:solidFill>
            <a:ln>
              <a:solidFill>
                <a:schemeClr val="tx1"/>
              </a:solidFill>
            </a:ln>
            <a:effectLst/>
          </c:spPr>
          <c:invertIfNegative val="0"/>
          <c:cat>
            <c:strRef>
              <c:f>'Analysis_byAgency (2)'!$C$6:$I$6</c:f>
              <c:strCache>
                <c:ptCount val="7"/>
                <c:pt idx="0">
                  <c:v>Safety</c:v>
                </c:pt>
                <c:pt idx="1">
                  <c:v>Equity</c:v>
                </c:pt>
                <c:pt idx="2">
                  <c:v>Internal</c:v>
                </c:pt>
                <c:pt idx="3">
                  <c:v>Mobility</c:v>
                </c:pt>
                <c:pt idx="4">
                  <c:v>Security &amp; Privacy</c:v>
                </c:pt>
                <c:pt idx="5">
                  <c:v>Sustainability</c:v>
                </c:pt>
                <c:pt idx="6">
                  <c:v>Other</c:v>
                </c:pt>
              </c:strCache>
            </c:strRef>
          </c:cat>
          <c:val>
            <c:numRef>
              <c:f>'Analysis_byAgency (2)'!$C$8:$I$8</c:f>
              <c:numCache>
                <c:formatCode>General</c:formatCode>
                <c:ptCount val="7"/>
                <c:pt idx="0">
                  <c:v>3</c:v>
                </c:pt>
                <c:pt idx="1">
                  <c:v>1</c:v>
                </c:pt>
                <c:pt idx="2">
                  <c:v>1</c:v>
                </c:pt>
                <c:pt idx="3">
                  <c:v>1</c:v>
                </c:pt>
                <c:pt idx="4">
                  <c:v>1</c:v>
                </c:pt>
                <c:pt idx="5">
                  <c:v>0</c:v>
                </c:pt>
                <c:pt idx="6">
                  <c:v>2</c:v>
                </c:pt>
              </c:numCache>
            </c:numRef>
          </c:val>
          <c:extLst>
            <c:ext xmlns:c16="http://schemas.microsoft.com/office/drawing/2014/chart" uri="{C3380CC4-5D6E-409C-BE32-E72D297353CC}">
              <c16:uniqueId val="{00000001-D03E-4B96-8A52-885A745C278D}"/>
            </c:ext>
          </c:extLst>
        </c:ser>
        <c:ser>
          <c:idx val="2"/>
          <c:order val="2"/>
          <c:tx>
            <c:strRef>
              <c:f>'Analysis_byAgency (2)'!$B$9</c:f>
              <c:strCache>
                <c:ptCount val="1"/>
                <c:pt idx="0">
                  <c:v>3 - Moderate-high</c:v>
                </c:pt>
              </c:strCache>
            </c:strRef>
          </c:tx>
          <c:spPr>
            <a:solidFill>
              <a:srgbClr val="FFC000"/>
            </a:solidFill>
            <a:ln>
              <a:solidFill>
                <a:sysClr val="windowText" lastClr="000000"/>
              </a:solidFill>
            </a:ln>
            <a:effectLst/>
          </c:spPr>
          <c:invertIfNegative val="0"/>
          <c:cat>
            <c:strRef>
              <c:f>'Analysis_byAgency (2)'!$C$6:$I$6</c:f>
              <c:strCache>
                <c:ptCount val="7"/>
                <c:pt idx="0">
                  <c:v>Safety</c:v>
                </c:pt>
                <c:pt idx="1">
                  <c:v>Equity</c:v>
                </c:pt>
                <c:pt idx="2">
                  <c:v>Internal</c:v>
                </c:pt>
                <c:pt idx="3">
                  <c:v>Mobility</c:v>
                </c:pt>
                <c:pt idx="4">
                  <c:v>Security &amp; Privacy</c:v>
                </c:pt>
                <c:pt idx="5">
                  <c:v>Sustainability</c:v>
                </c:pt>
                <c:pt idx="6">
                  <c:v>Other</c:v>
                </c:pt>
              </c:strCache>
            </c:strRef>
          </c:cat>
          <c:val>
            <c:numRef>
              <c:f>'Analysis_byAgency (2)'!$C$9:$I$9</c:f>
              <c:numCache>
                <c:formatCode>General</c:formatCode>
                <c:ptCount val="7"/>
                <c:pt idx="0">
                  <c:v>4</c:v>
                </c:pt>
                <c:pt idx="1">
                  <c:v>9</c:v>
                </c:pt>
                <c:pt idx="2">
                  <c:v>4</c:v>
                </c:pt>
                <c:pt idx="3">
                  <c:v>1</c:v>
                </c:pt>
                <c:pt idx="4">
                  <c:v>2</c:v>
                </c:pt>
                <c:pt idx="5">
                  <c:v>3</c:v>
                </c:pt>
                <c:pt idx="6">
                  <c:v>1</c:v>
                </c:pt>
              </c:numCache>
            </c:numRef>
          </c:val>
          <c:extLst>
            <c:ext xmlns:c16="http://schemas.microsoft.com/office/drawing/2014/chart" uri="{C3380CC4-5D6E-409C-BE32-E72D297353CC}">
              <c16:uniqueId val="{00000002-D03E-4B96-8A52-885A745C278D}"/>
            </c:ext>
          </c:extLst>
        </c:ser>
        <c:ser>
          <c:idx val="3"/>
          <c:order val="3"/>
          <c:tx>
            <c:strRef>
              <c:f>'Analysis_byAgency (2)'!$B$10</c:f>
              <c:strCache>
                <c:ptCount val="1"/>
                <c:pt idx="0">
                  <c:v>2 - Moderate</c:v>
                </c:pt>
              </c:strCache>
            </c:strRef>
          </c:tx>
          <c:spPr>
            <a:solidFill>
              <a:srgbClr val="FFFF00"/>
            </a:solidFill>
            <a:ln>
              <a:solidFill>
                <a:sysClr val="windowText" lastClr="000000"/>
              </a:solidFill>
            </a:ln>
            <a:effectLst/>
          </c:spPr>
          <c:invertIfNegative val="0"/>
          <c:cat>
            <c:strRef>
              <c:f>'Analysis_byAgency (2)'!$C$6:$I$6</c:f>
              <c:strCache>
                <c:ptCount val="7"/>
                <c:pt idx="0">
                  <c:v>Safety</c:v>
                </c:pt>
                <c:pt idx="1">
                  <c:v>Equity</c:v>
                </c:pt>
                <c:pt idx="2">
                  <c:v>Internal</c:v>
                </c:pt>
                <c:pt idx="3">
                  <c:v>Mobility</c:v>
                </c:pt>
                <c:pt idx="4">
                  <c:v>Security &amp; Privacy</c:v>
                </c:pt>
                <c:pt idx="5">
                  <c:v>Sustainability</c:v>
                </c:pt>
                <c:pt idx="6">
                  <c:v>Other</c:v>
                </c:pt>
              </c:strCache>
            </c:strRef>
          </c:cat>
          <c:val>
            <c:numRef>
              <c:f>'Analysis_byAgency (2)'!$C$10:$I$10</c:f>
              <c:numCache>
                <c:formatCode>General</c:formatCode>
                <c:ptCount val="7"/>
                <c:pt idx="0">
                  <c:v>6</c:v>
                </c:pt>
                <c:pt idx="1">
                  <c:v>3</c:v>
                </c:pt>
                <c:pt idx="2">
                  <c:v>0</c:v>
                </c:pt>
                <c:pt idx="3">
                  <c:v>1</c:v>
                </c:pt>
                <c:pt idx="4">
                  <c:v>3</c:v>
                </c:pt>
                <c:pt idx="5">
                  <c:v>2</c:v>
                </c:pt>
                <c:pt idx="6">
                  <c:v>1</c:v>
                </c:pt>
              </c:numCache>
            </c:numRef>
          </c:val>
          <c:extLst>
            <c:ext xmlns:c16="http://schemas.microsoft.com/office/drawing/2014/chart" uri="{C3380CC4-5D6E-409C-BE32-E72D297353CC}">
              <c16:uniqueId val="{00000003-D03E-4B96-8A52-885A745C278D}"/>
            </c:ext>
          </c:extLst>
        </c:ser>
        <c:ser>
          <c:idx val="4"/>
          <c:order val="4"/>
          <c:tx>
            <c:strRef>
              <c:f>'Analysis_byAgency (2)'!$B$11</c:f>
              <c:strCache>
                <c:ptCount val="1"/>
                <c:pt idx="0">
                  <c:v>1 - Low</c:v>
                </c:pt>
              </c:strCache>
            </c:strRef>
          </c:tx>
          <c:spPr>
            <a:solidFill>
              <a:srgbClr val="00B050">
                <a:alpha val="90000"/>
              </a:srgbClr>
            </a:solidFill>
            <a:ln>
              <a:solidFill>
                <a:sysClr val="windowText" lastClr="000000"/>
              </a:solidFill>
            </a:ln>
            <a:effectLst/>
          </c:spPr>
          <c:invertIfNegative val="0"/>
          <c:cat>
            <c:strRef>
              <c:f>'Analysis_byAgency (2)'!$C$6:$I$6</c:f>
              <c:strCache>
                <c:ptCount val="7"/>
                <c:pt idx="0">
                  <c:v>Safety</c:v>
                </c:pt>
                <c:pt idx="1">
                  <c:v>Equity</c:v>
                </c:pt>
                <c:pt idx="2">
                  <c:v>Internal</c:v>
                </c:pt>
                <c:pt idx="3">
                  <c:v>Mobility</c:v>
                </c:pt>
                <c:pt idx="4">
                  <c:v>Security &amp; Privacy</c:v>
                </c:pt>
                <c:pt idx="5">
                  <c:v>Sustainability</c:v>
                </c:pt>
                <c:pt idx="6">
                  <c:v>Other</c:v>
                </c:pt>
              </c:strCache>
            </c:strRef>
          </c:cat>
          <c:val>
            <c:numRef>
              <c:f>'Analysis_byAgency (2)'!$C$11:$I$11</c:f>
              <c:numCache>
                <c:formatCode>General</c:formatCode>
                <c:ptCount val="7"/>
                <c:pt idx="0">
                  <c:v>3</c:v>
                </c:pt>
                <c:pt idx="1">
                  <c:v>0</c:v>
                </c:pt>
                <c:pt idx="2">
                  <c:v>0</c:v>
                </c:pt>
                <c:pt idx="3">
                  <c:v>3</c:v>
                </c:pt>
                <c:pt idx="4">
                  <c:v>1</c:v>
                </c:pt>
                <c:pt idx="5">
                  <c:v>1</c:v>
                </c:pt>
                <c:pt idx="6">
                  <c:v>1</c:v>
                </c:pt>
              </c:numCache>
            </c:numRef>
          </c:val>
          <c:extLst>
            <c:ext xmlns:c16="http://schemas.microsoft.com/office/drawing/2014/chart" uri="{C3380CC4-5D6E-409C-BE32-E72D297353CC}">
              <c16:uniqueId val="{00000004-D03E-4B96-8A52-885A745C278D}"/>
            </c:ext>
          </c:extLst>
        </c:ser>
        <c:dLbls>
          <c:showLegendKey val="0"/>
          <c:showVal val="0"/>
          <c:showCatName val="0"/>
          <c:showSerName val="0"/>
          <c:showPercent val="0"/>
          <c:showBubbleSize val="0"/>
        </c:dLbls>
        <c:gapWidth val="200"/>
        <c:axId val="1269094288"/>
        <c:axId val="1269094616"/>
      </c:barChart>
      <c:catAx>
        <c:axId val="1269094288"/>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900" dirty="0"/>
                  <a:t>Agency Goals</a:t>
                </a:r>
              </a:p>
            </c:rich>
          </c:tx>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69094616"/>
        <c:crosses val="autoZero"/>
        <c:auto val="1"/>
        <c:lblAlgn val="ctr"/>
        <c:lblOffset val="100"/>
        <c:noMultiLvlLbl val="0"/>
      </c:catAx>
      <c:valAx>
        <c:axId val="1269094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900" b="1" dirty="0"/>
                  <a:t>Number of Risks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690942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'Analysis_byTech (2)'!$Q$12</c:f>
              <c:strCache>
                <c:ptCount val="1"/>
                <c:pt idx="0">
                  <c:v>Safety</c:v>
                </c:pt>
              </c:strCache>
            </c:strRef>
          </c:tx>
          <c:spPr>
            <a:solidFill>
              <a:srgbClr val="7030A0">
                <a:alpha val="8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(2)'!$R$12:$U$12</c:f>
              <c:numCache>
                <c:formatCode>General</c:formatCode>
                <c:ptCount val="4"/>
                <c:pt idx="0">
                  <c:v>3</c:v>
                </c:pt>
                <c:pt idx="1">
                  <c:v>1</c:v>
                </c:pt>
                <c:pt idx="2">
                  <c:v>2</c:v>
                </c:pt>
                <c:pt idx="3">
                  <c:v>12</c:v>
                </c:pt>
              </c:numCache>
            </c:numRef>
          </c:val>
          <c:extLst>
            <c:ext xmlns:c16="http://schemas.microsoft.com/office/drawing/2014/chart" uri="{C3380CC4-5D6E-409C-BE32-E72D297353CC}">
              <c16:uniqueId val="{00000000-4B4A-4A59-ACCF-81DBF2F526D9}"/>
            </c:ext>
          </c:extLst>
        </c:ser>
        <c:ser>
          <c:idx val="1"/>
          <c:order val="1"/>
          <c:tx>
            <c:strRef>
              <c:f>'Analysis_byTech (2)'!$Q$13</c:f>
              <c:strCache>
                <c:ptCount val="1"/>
                <c:pt idx="0">
                  <c:v>Equity</c:v>
                </c:pt>
              </c:strCache>
            </c:strRef>
          </c:tx>
          <c:spPr>
            <a:solidFill>
              <a:srgbClr val="CFA8E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(2)'!$R$13:$U$13</c:f>
              <c:numCache>
                <c:formatCode>General</c:formatCode>
                <c:ptCount val="4"/>
                <c:pt idx="0">
                  <c:v>6</c:v>
                </c:pt>
                <c:pt idx="1">
                  <c:v>4</c:v>
                </c:pt>
                <c:pt idx="2">
                  <c:v>2</c:v>
                </c:pt>
                <c:pt idx="3">
                  <c:v>4</c:v>
                </c:pt>
              </c:numCache>
            </c:numRef>
          </c:val>
          <c:extLst>
            <c:ext xmlns:c16="http://schemas.microsoft.com/office/drawing/2014/chart" uri="{C3380CC4-5D6E-409C-BE32-E72D297353CC}">
              <c16:uniqueId val="{00000001-4B4A-4A59-ACCF-81DBF2F526D9}"/>
            </c:ext>
          </c:extLst>
        </c:ser>
        <c:ser>
          <c:idx val="2"/>
          <c:order val="2"/>
          <c:tx>
            <c:strRef>
              <c:f>'Analysis_byTech (2)'!$Q$14</c:f>
              <c:strCache>
                <c:ptCount val="1"/>
                <c:pt idx="0">
                  <c:v>Internal</c:v>
                </c:pt>
              </c:strCache>
            </c:strRef>
          </c:tx>
          <c:spPr>
            <a:solidFill>
              <a:srgbClr val="F7C9F2"/>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4B4A-4A59-ACCF-81DBF2F526D9}"/>
                </c:ext>
              </c:extLst>
            </c:dLbl>
            <c:dLbl>
              <c:idx val="3"/>
              <c:delete val="1"/>
              <c:extLst>
                <c:ext xmlns:c15="http://schemas.microsoft.com/office/drawing/2012/chart" uri="{CE6537A1-D6FC-4f65-9D91-7224C49458BB}"/>
                <c:ext xmlns:c16="http://schemas.microsoft.com/office/drawing/2014/chart" uri="{C3380CC4-5D6E-409C-BE32-E72D297353CC}">
                  <c16:uniqueId val="{00000003-4B4A-4A59-ACCF-81DBF2F526D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(2)'!$R$14:$U$14</c:f>
              <c:numCache>
                <c:formatCode>General</c:formatCode>
                <c:ptCount val="4"/>
                <c:pt idx="0">
                  <c:v>3</c:v>
                </c:pt>
                <c:pt idx="1">
                  <c:v>2</c:v>
                </c:pt>
                <c:pt idx="2">
                  <c:v>0</c:v>
                </c:pt>
                <c:pt idx="3">
                  <c:v>0</c:v>
                </c:pt>
              </c:numCache>
            </c:numRef>
          </c:val>
          <c:extLst>
            <c:ext xmlns:c16="http://schemas.microsoft.com/office/drawing/2014/chart" uri="{C3380CC4-5D6E-409C-BE32-E72D297353CC}">
              <c16:uniqueId val="{00000004-4B4A-4A59-ACCF-81DBF2F526D9}"/>
            </c:ext>
          </c:extLst>
        </c:ser>
        <c:ser>
          <c:idx val="3"/>
          <c:order val="3"/>
          <c:tx>
            <c:strRef>
              <c:f>'Analysis_byTech (2)'!$Q$15</c:f>
              <c:strCache>
                <c:ptCount val="1"/>
                <c:pt idx="0">
                  <c:v>Mobility</c:v>
                </c:pt>
              </c:strCache>
            </c:strRef>
          </c:tx>
          <c:spPr>
            <a:solidFill>
              <a:schemeClr val="accent2">
                <a:lumMod val="50000"/>
                <a:alpha val="60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4B4A-4A59-ACCF-81DBF2F526D9}"/>
                </c:ext>
              </c:extLst>
            </c:dLbl>
            <c:dLbl>
              <c:idx val="3"/>
              <c:delete val="1"/>
              <c:extLst>
                <c:ext xmlns:c15="http://schemas.microsoft.com/office/drawing/2012/chart" uri="{CE6537A1-D6FC-4f65-9D91-7224C49458BB}"/>
                <c:ext xmlns:c16="http://schemas.microsoft.com/office/drawing/2014/chart" uri="{C3380CC4-5D6E-409C-BE32-E72D297353CC}">
                  <c16:uniqueId val="{00000006-4B4A-4A59-ACCF-81DBF2F526D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(2)'!$R$15:$U$15</c:f>
              <c:numCache>
                <c:formatCode>General</c:formatCode>
                <c:ptCount val="4"/>
                <c:pt idx="0">
                  <c:v>5</c:v>
                </c:pt>
                <c:pt idx="1">
                  <c:v>0</c:v>
                </c:pt>
                <c:pt idx="2">
                  <c:v>1</c:v>
                </c:pt>
                <c:pt idx="3">
                  <c:v>0</c:v>
                </c:pt>
              </c:numCache>
            </c:numRef>
          </c:val>
          <c:extLst>
            <c:ext xmlns:c16="http://schemas.microsoft.com/office/drawing/2014/chart" uri="{C3380CC4-5D6E-409C-BE32-E72D297353CC}">
              <c16:uniqueId val="{00000007-4B4A-4A59-ACCF-81DBF2F526D9}"/>
            </c:ext>
          </c:extLst>
        </c:ser>
        <c:ser>
          <c:idx val="4"/>
          <c:order val="4"/>
          <c:tx>
            <c:strRef>
              <c:f>'Analysis_byTech (2)'!$Q$16</c:f>
              <c:strCache>
                <c:ptCount val="1"/>
                <c:pt idx="0">
                  <c:v>Security &amp; Privacy</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(2)'!$R$16:$U$16</c:f>
              <c:numCache>
                <c:formatCode>General</c:formatCode>
                <c:ptCount val="4"/>
                <c:pt idx="0">
                  <c:v>1</c:v>
                </c:pt>
                <c:pt idx="1">
                  <c:v>3</c:v>
                </c:pt>
                <c:pt idx="2">
                  <c:v>1</c:v>
                </c:pt>
                <c:pt idx="3">
                  <c:v>4</c:v>
                </c:pt>
              </c:numCache>
            </c:numRef>
          </c:val>
          <c:extLst>
            <c:ext xmlns:c16="http://schemas.microsoft.com/office/drawing/2014/chart" uri="{C3380CC4-5D6E-409C-BE32-E72D297353CC}">
              <c16:uniqueId val="{00000008-4B4A-4A59-ACCF-81DBF2F526D9}"/>
            </c:ext>
          </c:extLst>
        </c:ser>
        <c:ser>
          <c:idx val="5"/>
          <c:order val="5"/>
          <c:tx>
            <c:strRef>
              <c:f>'Analysis_byTech (2)'!$Q$17</c:f>
              <c:strCache>
                <c:ptCount val="1"/>
                <c:pt idx="0">
                  <c:v>Sustainability</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(2)'!$R$17:$U$17</c:f>
              <c:numCache>
                <c:formatCode>General</c:formatCode>
                <c:ptCount val="4"/>
                <c:pt idx="0">
                  <c:v>2</c:v>
                </c:pt>
                <c:pt idx="1">
                  <c:v>2</c:v>
                </c:pt>
                <c:pt idx="2">
                  <c:v>1</c:v>
                </c:pt>
                <c:pt idx="3">
                  <c:v>2</c:v>
                </c:pt>
              </c:numCache>
            </c:numRef>
          </c:val>
          <c:extLst>
            <c:ext xmlns:c16="http://schemas.microsoft.com/office/drawing/2014/chart" uri="{C3380CC4-5D6E-409C-BE32-E72D297353CC}">
              <c16:uniqueId val="{00000009-4B4A-4A59-ACCF-81DBF2F526D9}"/>
            </c:ext>
          </c:extLst>
        </c:ser>
        <c:ser>
          <c:idx val="6"/>
          <c:order val="6"/>
          <c:tx>
            <c:strRef>
              <c:f>'Analysis_byTech (2)'!$Q$18</c:f>
              <c:strCache>
                <c:ptCount val="1"/>
                <c:pt idx="0">
                  <c:v>Other</c:v>
                </c:pt>
              </c:strCache>
            </c:strRef>
          </c:tx>
          <c:spPr>
            <a:solidFill>
              <a:schemeClr val="bg2">
                <a:lumMod val="90000"/>
                <a:alpha val="60000"/>
              </a:schemeClr>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A-4B4A-4A59-ACCF-81DBF2F526D9}"/>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'Analysis_byTech (2)'!$R$11:$U$11</c:f>
              <c:strCache>
                <c:ptCount val="4"/>
                <c:pt idx="0">
                  <c:v>EV</c:v>
                </c:pt>
                <c:pt idx="1">
                  <c:v>CAV</c:v>
                </c:pt>
                <c:pt idx="2">
                  <c:v>MOD/MaaS</c:v>
                </c:pt>
                <c:pt idx="3">
                  <c:v>AAM</c:v>
                </c:pt>
              </c:strCache>
            </c:strRef>
          </c:cat>
          <c:val>
            <c:numRef>
              <c:f>'Analysis_byTech (2)'!$R$18:$U$18</c:f>
              <c:numCache>
                <c:formatCode>General</c:formatCode>
                <c:ptCount val="4"/>
                <c:pt idx="0">
                  <c:v>4</c:v>
                </c:pt>
                <c:pt idx="1">
                  <c:v>1</c:v>
                </c:pt>
                <c:pt idx="2">
                  <c:v>1</c:v>
                </c:pt>
                <c:pt idx="3">
                  <c:v>0</c:v>
                </c:pt>
              </c:numCache>
            </c:numRef>
          </c:val>
          <c:extLst>
            <c:ext xmlns:c16="http://schemas.microsoft.com/office/drawing/2014/chart" uri="{C3380CC4-5D6E-409C-BE32-E72D297353CC}">
              <c16:uniqueId val="{0000000B-4B4A-4A59-ACCF-81DBF2F526D9}"/>
            </c:ext>
          </c:extLst>
        </c:ser>
        <c:dLbls>
          <c:showLegendKey val="0"/>
          <c:showVal val="0"/>
          <c:showCatName val="0"/>
          <c:showSerName val="0"/>
          <c:showPercent val="0"/>
          <c:showBubbleSize val="0"/>
        </c:dLbls>
        <c:gapWidth val="75"/>
        <c:overlap val="100"/>
        <c:axId val="1318338176"/>
        <c:axId val="1318335880"/>
      </c:barChart>
      <c:catAx>
        <c:axId val="1318338176"/>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t>Disruptive</a:t>
                </a:r>
                <a:r>
                  <a:rPr lang="en-US" b="1" baseline="0" dirty="0"/>
                  <a:t> Technology</a:t>
                </a:r>
                <a:endParaRPr lang="en-US" b="1" dirty="0"/>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18335880"/>
        <c:crosses val="autoZero"/>
        <c:auto val="1"/>
        <c:lblAlgn val="ctr"/>
        <c:lblOffset val="100"/>
        <c:noMultiLvlLbl val="0"/>
      </c:catAx>
      <c:valAx>
        <c:axId val="1318335880"/>
        <c:scaling>
          <c:orientation val="minMax"/>
          <c:max val="25"/>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t>Number of Risks</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183381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8452B3-666E-4DC2-9782-80A895CF4E98}"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35BB370F-0596-4A9B-A9FA-969BA0E82F2C}">
      <dgm:prSet/>
      <dgm:spPr>
        <a:solidFill>
          <a:srgbClr val="6E97C8"/>
        </a:solidFill>
      </dgm:spPr>
      <dgm:t>
        <a:bodyPr/>
        <a:lstStyle/>
        <a:p>
          <a:pPr algn="l"/>
          <a:r>
            <a:rPr lang="en-US" b="0" i="0" dirty="0">
              <a:latin typeface="Segoe UI Semibold" panose="020B0702040204020203" pitchFamily="34" charset="0"/>
              <a:cs typeface="Segoe UI Semibold" panose="020B0702040204020203" pitchFamily="34" charset="0"/>
            </a:rPr>
            <a:t>“Develop a register of risks to state and local transportation agencies and their constituents posed by emerging technologies of CAVs, electric vehicles, MoD/MaaS and Advanced Air Mobility”</a:t>
          </a:r>
        </a:p>
      </dgm:t>
    </dgm:pt>
    <dgm:pt modelId="{447B222B-7C85-4BFE-A93A-F1091D40CB23}" type="parTrans" cxnId="{7ADD408D-0ADB-4693-B333-CCEE7634E289}">
      <dgm:prSet/>
      <dgm:spPr/>
      <dgm:t>
        <a:bodyPr/>
        <a:lstStyle/>
        <a:p>
          <a:endParaRPr lang="en-US"/>
        </a:p>
      </dgm:t>
    </dgm:pt>
    <dgm:pt modelId="{D53107B0-721B-46A5-AC71-C8D4C08A0DE8}" type="sibTrans" cxnId="{7ADD408D-0ADB-4693-B333-CCEE7634E289}">
      <dgm:prSet/>
      <dgm:spPr>
        <a:solidFill>
          <a:schemeClr val="accent1">
            <a:lumMod val="20000"/>
            <a:lumOff val="80000"/>
            <a:alpha val="90000"/>
          </a:schemeClr>
        </a:solidFill>
        <a:ln>
          <a:noFill/>
        </a:ln>
      </dgm:spPr>
      <dgm:t>
        <a:bodyPr/>
        <a:lstStyle/>
        <a:p>
          <a:endParaRPr lang="en-US" dirty="0"/>
        </a:p>
      </dgm:t>
    </dgm:pt>
    <dgm:pt modelId="{B12DBE93-DE02-4046-8D7E-728D32DD1565}">
      <dgm:prSet/>
      <dgm:spPr>
        <a:solidFill>
          <a:srgbClr val="6E97C8"/>
        </a:solidFill>
      </dgm:spPr>
      <dgm:t>
        <a:bodyPr/>
        <a:lstStyle/>
        <a:p>
          <a:r>
            <a:rPr lang="en-US" b="0" i="0" dirty="0">
              <a:latin typeface="Segoe UI Semibold" panose="020B0702040204020203" pitchFamily="34" charset="0"/>
              <a:cs typeface="Segoe UI Semibold" panose="020B0702040204020203" pitchFamily="34" charset="0"/>
            </a:rPr>
            <a:t>“Recommend approaches agencies can use to prioritize those risks.”</a:t>
          </a:r>
        </a:p>
      </dgm:t>
    </dgm:pt>
    <dgm:pt modelId="{52735EFB-1747-46D7-89F4-9165859633B5}" type="parTrans" cxnId="{C1E377FE-A40A-448D-A765-E2D2AAA21550}">
      <dgm:prSet/>
      <dgm:spPr/>
      <dgm:t>
        <a:bodyPr/>
        <a:lstStyle/>
        <a:p>
          <a:endParaRPr lang="en-US"/>
        </a:p>
      </dgm:t>
    </dgm:pt>
    <dgm:pt modelId="{7DA8FDD6-EBA8-45F3-A1F6-D6C5CABE47BF}" type="sibTrans" cxnId="{C1E377FE-A40A-448D-A765-E2D2AAA21550}">
      <dgm:prSet/>
      <dgm:spPr>
        <a:solidFill>
          <a:schemeClr val="accent1">
            <a:lumMod val="20000"/>
            <a:lumOff val="80000"/>
            <a:alpha val="90000"/>
          </a:schemeClr>
        </a:solidFill>
        <a:ln>
          <a:noFill/>
        </a:ln>
      </dgm:spPr>
      <dgm:t>
        <a:bodyPr/>
        <a:lstStyle/>
        <a:p>
          <a:endParaRPr lang="en-US" dirty="0"/>
        </a:p>
      </dgm:t>
    </dgm:pt>
    <dgm:pt modelId="{5C19A44D-B7A1-490C-A3C1-F262835E0AA0}">
      <dgm:prSet/>
      <dgm:spPr>
        <a:solidFill>
          <a:srgbClr val="6E97C8"/>
        </a:solidFill>
      </dgm:spPr>
      <dgm:t>
        <a:bodyPr/>
        <a:lstStyle/>
        <a:p>
          <a:r>
            <a:rPr lang="en-US" b="0" i="0" dirty="0">
              <a:latin typeface="Segoe UI Semibold" panose="020B0702040204020203" pitchFamily="34" charset="0"/>
              <a:cs typeface="Segoe UI Semibold" panose="020B0702040204020203" pitchFamily="34" charset="0"/>
            </a:rPr>
            <a:t>“Identify policies and actions to address the risks along with the potential impacts of those policies and actions.”</a:t>
          </a:r>
        </a:p>
      </dgm:t>
    </dgm:pt>
    <dgm:pt modelId="{BC972E50-21E3-45A4-A7CC-3114D6D6DF38}" type="parTrans" cxnId="{9818F0D5-0A93-4362-AE98-9473D95D6561}">
      <dgm:prSet/>
      <dgm:spPr/>
      <dgm:t>
        <a:bodyPr/>
        <a:lstStyle/>
        <a:p>
          <a:endParaRPr lang="en-US"/>
        </a:p>
      </dgm:t>
    </dgm:pt>
    <dgm:pt modelId="{F916A603-7D20-42E5-9FB2-E61F882AEF69}" type="sibTrans" cxnId="{9818F0D5-0A93-4362-AE98-9473D95D6561}">
      <dgm:prSet/>
      <dgm:spPr/>
      <dgm:t>
        <a:bodyPr/>
        <a:lstStyle/>
        <a:p>
          <a:endParaRPr lang="en-US"/>
        </a:p>
      </dgm:t>
    </dgm:pt>
    <dgm:pt modelId="{75BEA621-494D-6245-A093-F929978A1370}" type="pres">
      <dgm:prSet presAssocID="{768452B3-666E-4DC2-9782-80A895CF4E98}" presName="outerComposite" presStyleCnt="0">
        <dgm:presLayoutVars>
          <dgm:chMax val="5"/>
          <dgm:dir/>
          <dgm:resizeHandles val="exact"/>
        </dgm:presLayoutVars>
      </dgm:prSet>
      <dgm:spPr/>
    </dgm:pt>
    <dgm:pt modelId="{BCBFF88C-F1C0-5D40-8778-16994AC15955}" type="pres">
      <dgm:prSet presAssocID="{768452B3-666E-4DC2-9782-80A895CF4E98}" presName="dummyMaxCanvas" presStyleCnt="0">
        <dgm:presLayoutVars/>
      </dgm:prSet>
      <dgm:spPr/>
    </dgm:pt>
    <dgm:pt modelId="{55A54115-642A-5341-A2B9-988732880E90}" type="pres">
      <dgm:prSet presAssocID="{768452B3-666E-4DC2-9782-80A895CF4E98}" presName="ThreeNodes_1" presStyleLbl="node1" presStyleIdx="0" presStyleCnt="3">
        <dgm:presLayoutVars>
          <dgm:bulletEnabled val="1"/>
        </dgm:presLayoutVars>
      </dgm:prSet>
      <dgm:spPr/>
    </dgm:pt>
    <dgm:pt modelId="{BCCAB4D9-3A94-0C48-A4F3-7BF6D89E9501}" type="pres">
      <dgm:prSet presAssocID="{768452B3-666E-4DC2-9782-80A895CF4E98}" presName="ThreeNodes_2" presStyleLbl="node1" presStyleIdx="1" presStyleCnt="3">
        <dgm:presLayoutVars>
          <dgm:bulletEnabled val="1"/>
        </dgm:presLayoutVars>
      </dgm:prSet>
      <dgm:spPr/>
    </dgm:pt>
    <dgm:pt modelId="{8FDCB038-3B67-5247-BD80-F46F5967E86E}" type="pres">
      <dgm:prSet presAssocID="{768452B3-666E-4DC2-9782-80A895CF4E98}" presName="ThreeNodes_3" presStyleLbl="node1" presStyleIdx="2" presStyleCnt="3">
        <dgm:presLayoutVars>
          <dgm:bulletEnabled val="1"/>
        </dgm:presLayoutVars>
      </dgm:prSet>
      <dgm:spPr/>
    </dgm:pt>
    <dgm:pt modelId="{42B0C603-7F84-634A-A87F-45919322686A}" type="pres">
      <dgm:prSet presAssocID="{768452B3-666E-4DC2-9782-80A895CF4E98}" presName="ThreeConn_1-2" presStyleLbl="fgAccFollowNode1" presStyleIdx="0" presStyleCnt="2">
        <dgm:presLayoutVars>
          <dgm:bulletEnabled val="1"/>
        </dgm:presLayoutVars>
      </dgm:prSet>
      <dgm:spPr/>
    </dgm:pt>
    <dgm:pt modelId="{0CEA9CC1-773A-784D-8FA8-D8D982E814C7}" type="pres">
      <dgm:prSet presAssocID="{768452B3-666E-4DC2-9782-80A895CF4E98}" presName="ThreeConn_2-3" presStyleLbl="fgAccFollowNode1" presStyleIdx="1" presStyleCnt="2">
        <dgm:presLayoutVars>
          <dgm:bulletEnabled val="1"/>
        </dgm:presLayoutVars>
      </dgm:prSet>
      <dgm:spPr/>
    </dgm:pt>
    <dgm:pt modelId="{58927B36-9776-5642-BE56-7D7360B0D61E}" type="pres">
      <dgm:prSet presAssocID="{768452B3-666E-4DC2-9782-80A895CF4E98}" presName="ThreeNodes_1_text" presStyleLbl="node1" presStyleIdx="2" presStyleCnt="3">
        <dgm:presLayoutVars>
          <dgm:bulletEnabled val="1"/>
        </dgm:presLayoutVars>
      </dgm:prSet>
      <dgm:spPr/>
    </dgm:pt>
    <dgm:pt modelId="{29FC471A-890A-FC4F-B981-A99562E0E899}" type="pres">
      <dgm:prSet presAssocID="{768452B3-666E-4DC2-9782-80A895CF4E98}" presName="ThreeNodes_2_text" presStyleLbl="node1" presStyleIdx="2" presStyleCnt="3">
        <dgm:presLayoutVars>
          <dgm:bulletEnabled val="1"/>
        </dgm:presLayoutVars>
      </dgm:prSet>
      <dgm:spPr/>
    </dgm:pt>
    <dgm:pt modelId="{1BB6D832-B83D-C249-AABF-07509D26FADB}" type="pres">
      <dgm:prSet presAssocID="{768452B3-666E-4DC2-9782-80A895CF4E98}" presName="ThreeNodes_3_text" presStyleLbl="node1" presStyleIdx="2" presStyleCnt="3">
        <dgm:presLayoutVars>
          <dgm:bulletEnabled val="1"/>
        </dgm:presLayoutVars>
      </dgm:prSet>
      <dgm:spPr/>
    </dgm:pt>
  </dgm:ptLst>
  <dgm:cxnLst>
    <dgm:cxn modelId="{75425809-1196-3040-A6A4-2A5B78631368}" type="presOf" srcId="{768452B3-666E-4DC2-9782-80A895CF4E98}" destId="{75BEA621-494D-6245-A093-F929978A1370}" srcOrd="0" destOrd="0" presId="urn:microsoft.com/office/officeart/2005/8/layout/vProcess5"/>
    <dgm:cxn modelId="{9CFD0063-44D7-5840-B7BD-A1D1614831CF}" type="presOf" srcId="{5C19A44D-B7A1-490C-A3C1-F262835E0AA0}" destId="{8FDCB038-3B67-5247-BD80-F46F5967E86E}" srcOrd="0" destOrd="0" presId="urn:microsoft.com/office/officeart/2005/8/layout/vProcess5"/>
    <dgm:cxn modelId="{7ADD408D-0ADB-4693-B333-CCEE7634E289}" srcId="{768452B3-666E-4DC2-9782-80A895CF4E98}" destId="{35BB370F-0596-4A9B-A9FA-969BA0E82F2C}" srcOrd="0" destOrd="0" parTransId="{447B222B-7C85-4BFE-A93A-F1091D40CB23}" sibTransId="{D53107B0-721B-46A5-AC71-C8D4C08A0DE8}"/>
    <dgm:cxn modelId="{48B7DC9D-483B-DF42-A3AA-CC0D724E332A}" type="presOf" srcId="{D53107B0-721B-46A5-AC71-C8D4C08A0DE8}" destId="{42B0C603-7F84-634A-A87F-45919322686A}" srcOrd="0" destOrd="0" presId="urn:microsoft.com/office/officeart/2005/8/layout/vProcess5"/>
    <dgm:cxn modelId="{DA16B2B9-A492-4C46-8E68-74B498668BAB}" type="presOf" srcId="{B12DBE93-DE02-4046-8D7E-728D32DD1565}" destId="{BCCAB4D9-3A94-0C48-A4F3-7BF6D89E9501}" srcOrd="0" destOrd="0" presId="urn:microsoft.com/office/officeart/2005/8/layout/vProcess5"/>
    <dgm:cxn modelId="{624662C3-317B-9745-891F-451F78576C36}" type="presOf" srcId="{35BB370F-0596-4A9B-A9FA-969BA0E82F2C}" destId="{55A54115-642A-5341-A2B9-988732880E90}" srcOrd="0" destOrd="0" presId="urn:microsoft.com/office/officeart/2005/8/layout/vProcess5"/>
    <dgm:cxn modelId="{9818F0D5-0A93-4362-AE98-9473D95D6561}" srcId="{768452B3-666E-4DC2-9782-80A895CF4E98}" destId="{5C19A44D-B7A1-490C-A3C1-F262835E0AA0}" srcOrd="2" destOrd="0" parTransId="{BC972E50-21E3-45A4-A7CC-3114D6D6DF38}" sibTransId="{F916A603-7D20-42E5-9FB2-E61F882AEF69}"/>
    <dgm:cxn modelId="{BCDF7AD8-E0BF-5045-BF1F-BE9458A4553D}" type="presOf" srcId="{7DA8FDD6-EBA8-45F3-A1F6-D6C5CABE47BF}" destId="{0CEA9CC1-773A-784D-8FA8-D8D982E814C7}" srcOrd="0" destOrd="0" presId="urn:microsoft.com/office/officeart/2005/8/layout/vProcess5"/>
    <dgm:cxn modelId="{D26E29DD-B406-4647-B36D-486F391DBA5D}" type="presOf" srcId="{B12DBE93-DE02-4046-8D7E-728D32DD1565}" destId="{29FC471A-890A-FC4F-B981-A99562E0E899}" srcOrd="1" destOrd="0" presId="urn:microsoft.com/office/officeart/2005/8/layout/vProcess5"/>
    <dgm:cxn modelId="{A0916FDE-5041-0546-8A01-2E9D721C0FBB}" type="presOf" srcId="{35BB370F-0596-4A9B-A9FA-969BA0E82F2C}" destId="{58927B36-9776-5642-BE56-7D7360B0D61E}" srcOrd="1" destOrd="0" presId="urn:microsoft.com/office/officeart/2005/8/layout/vProcess5"/>
    <dgm:cxn modelId="{018889F0-B602-4241-B020-D70D24FA2B76}" type="presOf" srcId="{5C19A44D-B7A1-490C-A3C1-F262835E0AA0}" destId="{1BB6D832-B83D-C249-AABF-07509D26FADB}" srcOrd="1" destOrd="0" presId="urn:microsoft.com/office/officeart/2005/8/layout/vProcess5"/>
    <dgm:cxn modelId="{C1E377FE-A40A-448D-A765-E2D2AAA21550}" srcId="{768452B3-666E-4DC2-9782-80A895CF4E98}" destId="{B12DBE93-DE02-4046-8D7E-728D32DD1565}" srcOrd="1" destOrd="0" parTransId="{52735EFB-1747-46D7-89F4-9165859633B5}" sibTransId="{7DA8FDD6-EBA8-45F3-A1F6-D6C5CABE47BF}"/>
    <dgm:cxn modelId="{C2A7C994-0C37-9B42-B42F-C5E1861DB073}" type="presParOf" srcId="{75BEA621-494D-6245-A093-F929978A1370}" destId="{BCBFF88C-F1C0-5D40-8778-16994AC15955}" srcOrd="0" destOrd="0" presId="urn:microsoft.com/office/officeart/2005/8/layout/vProcess5"/>
    <dgm:cxn modelId="{B3522559-9A61-D748-9928-FD4C4F423756}" type="presParOf" srcId="{75BEA621-494D-6245-A093-F929978A1370}" destId="{55A54115-642A-5341-A2B9-988732880E90}" srcOrd="1" destOrd="0" presId="urn:microsoft.com/office/officeart/2005/8/layout/vProcess5"/>
    <dgm:cxn modelId="{BDDBA17E-7F97-1742-B142-26A5E4FBEA27}" type="presParOf" srcId="{75BEA621-494D-6245-A093-F929978A1370}" destId="{BCCAB4D9-3A94-0C48-A4F3-7BF6D89E9501}" srcOrd="2" destOrd="0" presId="urn:microsoft.com/office/officeart/2005/8/layout/vProcess5"/>
    <dgm:cxn modelId="{FB3CB89D-5270-F143-973E-BAB74DC4E907}" type="presParOf" srcId="{75BEA621-494D-6245-A093-F929978A1370}" destId="{8FDCB038-3B67-5247-BD80-F46F5967E86E}" srcOrd="3" destOrd="0" presId="urn:microsoft.com/office/officeart/2005/8/layout/vProcess5"/>
    <dgm:cxn modelId="{312E1522-8AAE-0046-8491-6E6220D88EC5}" type="presParOf" srcId="{75BEA621-494D-6245-A093-F929978A1370}" destId="{42B0C603-7F84-634A-A87F-45919322686A}" srcOrd="4" destOrd="0" presId="urn:microsoft.com/office/officeart/2005/8/layout/vProcess5"/>
    <dgm:cxn modelId="{4910D3FC-CD23-1544-8D70-9D9EFCD47923}" type="presParOf" srcId="{75BEA621-494D-6245-A093-F929978A1370}" destId="{0CEA9CC1-773A-784D-8FA8-D8D982E814C7}" srcOrd="5" destOrd="0" presId="urn:microsoft.com/office/officeart/2005/8/layout/vProcess5"/>
    <dgm:cxn modelId="{A3500AA5-91C7-E44B-9D6C-4F850BA1B74E}" type="presParOf" srcId="{75BEA621-494D-6245-A093-F929978A1370}" destId="{58927B36-9776-5642-BE56-7D7360B0D61E}" srcOrd="6" destOrd="0" presId="urn:microsoft.com/office/officeart/2005/8/layout/vProcess5"/>
    <dgm:cxn modelId="{B2F16E7B-E9A8-1745-94BD-20B293B5FB38}" type="presParOf" srcId="{75BEA621-494D-6245-A093-F929978A1370}" destId="{29FC471A-890A-FC4F-B981-A99562E0E899}" srcOrd="7" destOrd="0" presId="urn:microsoft.com/office/officeart/2005/8/layout/vProcess5"/>
    <dgm:cxn modelId="{2CE2254B-359E-9542-BF97-9BFE9391697D}" type="presParOf" srcId="{75BEA621-494D-6245-A093-F929978A1370}" destId="{1BB6D832-B83D-C249-AABF-07509D26FAD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54115-642A-5341-A2B9-988732880E90}">
      <dsp:nvSpPr>
        <dsp:cNvPr id="0" name=""/>
        <dsp:cNvSpPr/>
      </dsp:nvSpPr>
      <dsp:spPr>
        <a:xfrm>
          <a:off x="0" y="0"/>
          <a:ext cx="6995160" cy="1119068"/>
        </a:xfrm>
        <a:prstGeom prst="roundRect">
          <a:avLst>
            <a:gd name="adj" fmla="val 10000"/>
          </a:avLst>
        </a:prstGeom>
        <a:solidFill>
          <a:srgbClr val="6E97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latin typeface="Segoe UI Semibold" panose="020B0702040204020203" pitchFamily="34" charset="0"/>
              <a:cs typeface="Segoe UI Semibold" panose="020B0702040204020203" pitchFamily="34" charset="0"/>
            </a:rPr>
            <a:t>“Develop a register of risks to state and local transportation agencies and their constituents posed by emerging technologies of CAVs, electric vehicles, MoD/MaaS and Advanced Air Mobility”</a:t>
          </a:r>
        </a:p>
      </dsp:txBody>
      <dsp:txXfrm>
        <a:off x="32776" y="32776"/>
        <a:ext cx="5787598" cy="1053516"/>
      </dsp:txXfrm>
    </dsp:sp>
    <dsp:sp modelId="{BCCAB4D9-3A94-0C48-A4F3-7BF6D89E9501}">
      <dsp:nvSpPr>
        <dsp:cNvPr id="0" name=""/>
        <dsp:cNvSpPr/>
      </dsp:nvSpPr>
      <dsp:spPr>
        <a:xfrm>
          <a:off x="617219" y="1305579"/>
          <a:ext cx="6995160" cy="1119068"/>
        </a:xfrm>
        <a:prstGeom prst="roundRect">
          <a:avLst>
            <a:gd name="adj" fmla="val 10000"/>
          </a:avLst>
        </a:prstGeom>
        <a:solidFill>
          <a:srgbClr val="6E97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latin typeface="Segoe UI Semibold" panose="020B0702040204020203" pitchFamily="34" charset="0"/>
              <a:cs typeface="Segoe UI Semibold" panose="020B0702040204020203" pitchFamily="34" charset="0"/>
            </a:rPr>
            <a:t>“Recommend approaches agencies can use to prioritize those risks.”</a:t>
          </a:r>
        </a:p>
      </dsp:txBody>
      <dsp:txXfrm>
        <a:off x="649995" y="1338355"/>
        <a:ext cx="5584993" cy="1053516"/>
      </dsp:txXfrm>
    </dsp:sp>
    <dsp:sp modelId="{8FDCB038-3B67-5247-BD80-F46F5967E86E}">
      <dsp:nvSpPr>
        <dsp:cNvPr id="0" name=""/>
        <dsp:cNvSpPr/>
      </dsp:nvSpPr>
      <dsp:spPr>
        <a:xfrm>
          <a:off x="1234439" y="2611159"/>
          <a:ext cx="6995160" cy="1119068"/>
        </a:xfrm>
        <a:prstGeom prst="roundRect">
          <a:avLst>
            <a:gd name="adj" fmla="val 10000"/>
          </a:avLst>
        </a:prstGeom>
        <a:solidFill>
          <a:srgbClr val="6E97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latin typeface="Segoe UI Semibold" panose="020B0702040204020203" pitchFamily="34" charset="0"/>
              <a:cs typeface="Segoe UI Semibold" panose="020B0702040204020203" pitchFamily="34" charset="0"/>
            </a:rPr>
            <a:t>“Identify policies and actions to address the risks along with the potential impacts of those policies and actions.”</a:t>
          </a:r>
        </a:p>
      </dsp:txBody>
      <dsp:txXfrm>
        <a:off x="1267215" y="2643935"/>
        <a:ext cx="5584993" cy="1053516"/>
      </dsp:txXfrm>
    </dsp:sp>
    <dsp:sp modelId="{42B0C603-7F84-634A-A87F-45919322686A}">
      <dsp:nvSpPr>
        <dsp:cNvPr id="0" name=""/>
        <dsp:cNvSpPr/>
      </dsp:nvSpPr>
      <dsp:spPr>
        <a:xfrm>
          <a:off x="6267765" y="848626"/>
          <a:ext cx="727394" cy="727394"/>
        </a:xfrm>
        <a:prstGeom prst="downArrow">
          <a:avLst>
            <a:gd name="adj1" fmla="val 55000"/>
            <a:gd name="adj2" fmla="val 45000"/>
          </a:avLst>
        </a:prstGeom>
        <a:solidFill>
          <a:schemeClr val="accent1">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dirty="0"/>
        </a:p>
      </dsp:txBody>
      <dsp:txXfrm>
        <a:off x="6431429" y="848626"/>
        <a:ext cx="400066" cy="547364"/>
      </dsp:txXfrm>
    </dsp:sp>
    <dsp:sp modelId="{0CEA9CC1-773A-784D-8FA8-D8D982E814C7}">
      <dsp:nvSpPr>
        <dsp:cNvPr id="0" name=""/>
        <dsp:cNvSpPr/>
      </dsp:nvSpPr>
      <dsp:spPr>
        <a:xfrm>
          <a:off x="6884985" y="2146746"/>
          <a:ext cx="727394" cy="727394"/>
        </a:xfrm>
        <a:prstGeom prst="downArrow">
          <a:avLst>
            <a:gd name="adj1" fmla="val 55000"/>
            <a:gd name="adj2" fmla="val 45000"/>
          </a:avLst>
        </a:prstGeom>
        <a:solidFill>
          <a:schemeClr val="accent1">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dirty="0"/>
        </a:p>
      </dsp:txBody>
      <dsp:txXfrm>
        <a:off x="7048649" y="2146746"/>
        <a:ext cx="400066" cy="54736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latin typeface="Franklin Gothic Book"/>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432EAA6-6605-E24A-B6F1-875F3DFD6C90}" type="datetimeFigureOut">
              <a:rPr lang="en-US" smtClean="0">
                <a:latin typeface="Franklin Gothic Book"/>
              </a:rPr>
              <a:t>3/12/2024</a:t>
            </a:fld>
            <a:endParaRPr lang="en-US" dirty="0">
              <a:latin typeface="Franklin Gothic Book"/>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latin typeface="Franklin Gothic Book"/>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1793CC0-49A3-5143-92B7-D6E6F07DD514}" type="slidenum">
              <a:rPr lang="en-US" smtClean="0">
                <a:latin typeface="Franklin Gothic Book"/>
              </a:rPr>
              <a:t>‹#›</a:t>
            </a:fld>
            <a:endParaRPr lang="en-US" dirty="0">
              <a:latin typeface="Franklin Gothic Book"/>
            </a:endParaRPr>
          </a:p>
        </p:txBody>
      </p:sp>
    </p:spTree>
    <p:extLst>
      <p:ext uri="{BB962C8B-B14F-4D97-AF65-F5344CB8AC3E}">
        <p14:creationId xmlns:p14="http://schemas.microsoft.com/office/powerpoint/2010/main" val="17019132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atin typeface="Franklin Gothic Book"/>
              </a:defRPr>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atin typeface="Franklin Gothic Book"/>
              </a:defRPr>
            </a:lvl1pPr>
          </a:lstStyle>
          <a:p>
            <a:fld id="{6ED4E2B3-6C4F-7149-A27E-CF9D03751AB5}" type="datetimeFigureOut">
              <a:rPr lang="en-US" smtClean="0"/>
              <a:pPr/>
              <a:t>3/12/2024</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atin typeface="Franklin Gothic Book"/>
              </a:defRPr>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atin typeface="Franklin Gothic Book"/>
              </a:defRPr>
            </a:lvl1pPr>
          </a:lstStyle>
          <a:p>
            <a:fld id="{54536CA0-A20F-2644-BDEF-FE899B2BD1C5}" type="slidenum">
              <a:rPr lang="en-US" smtClean="0"/>
              <a:pPr/>
              <a:t>‹#›</a:t>
            </a:fld>
            <a:endParaRPr lang="en-US" dirty="0"/>
          </a:p>
        </p:txBody>
      </p:sp>
    </p:spTree>
    <p:extLst>
      <p:ext uri="{BB962C8B-B14F-4D97-AF65-F5344CB8AC3E}">
        <p14:creationId xmlns:p14="http://schemas.microsoft.com/office/powerpoint/2010/main" val="333924977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Franklin Gothic Book"/>
        <a:ea typeface="+mn-ea"/>
        <a:cs typeface="+mn-cs"/>
      </a:defRPr>
    </a:lvl1pPr>
    <a:lvl2pPr marL="457200" algn="l" defTabSz="457200" rtl="0" eaLnBrk="1" latinLnBrk="0" hangingPunct="1">
      <a:defRPr sz="1200" kern="1200">
        <a:solidFill>
          <a:schemeClr val="tx1"/>
        </a:solidFill>
        <a:latin typeface="Franklin Gothic Book"/>
        <a:ea typeface="+mn-ea"/>
        <a:cs typeface="+mn-cs"/>
      </a:defRPr>
    </a:lvl2pPr>
    <a:lvl3pPr marL="914400" algn="l" defTabSz="457200" rtl="0" eaLnBrk="1" latinLnBrk="0" hangingPunct="1">
      <a:defRPr sz="1200" kern="1200">
        <a:solidFill>
          <a:schemeClr val="tx1"/>
        </a:solidFill>
        <a:latin typeface="Franklin Gothic Book"/>
        <a:ea typeface="+mn-ea"/>
        <a:cs typeface="+mn-cs"/>
      </a:defRPr>
    </a:lvl3pPr>
    <a:lvl4pPr marL="1371600" algn="l" defTabSz="457200" rtl="0" eaLnBrk="1" latinLnBrk="0" hangingPunct="1">
      <a:defRPr sz="1200" kern="1200">
        <a:solidFill>
          <a:schemeClr val="tx1"/>
        </a:solidFill>
        <a:latin typeface="Franklin Gothic Book"/>
        <a:ea typeface="+mn-ea"/>
        <a:cs typeface="+mn-cs"/>
      </a:defRPr>
    </a:lvl4pPr>
    <a:lvl5pPr marL="1828800" algn="l" defTabSz="457200" rtl="0" eaLnBrk="1" latinLnBrk="0" hangingPunct="1">
      <a:defRPr sz="1200" kern="1200">
        <a:solidFill>
          <a:schemeClr val="tx1"/>
        </a:solidFill>
        <a:latin typeface="Franklin Gothic Book"/>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374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8777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1718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3022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567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3204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688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72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5705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319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237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0855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9230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3351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50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lai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3507"/>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700338"/>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8667265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7595-D17F-6B34-84BB-7239E4EE8D9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AD72399-A0E0-40EC-DD99-B6F218B37CD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D632106-71DC-972A-1E17-1FC3A98280AB}"/>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CD273F02-57C0-3779-39E1-8A8CFF5F4E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E1659A-3650-72A7-9F90-5EB50C2AF707}"/>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419902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D0E0-10D7-D24E-24A3-7FCEB0562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A5D2D3-EE89-8B6F-33F5-97AD6C2A30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BB68C-4236-DB69-3ADC-BC7F95FA8B32}"/>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E3F89C48-B170-03A9-84D5-A039B757B0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ADE881-B5BA-6505-3A6A-242487AE66B5}"/>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3571694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AA5E-08CD-B5B7-D736-A1A3CDF8AC0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EC892D9-DF04-75BE-0872-4E9D205909AF}"/>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72C0AF-E223-1BAA-A766-9D7A0846AD0A}"/>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1863E7F3-8407-21B8-4DA0-E558EFF167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FA4229-84E3-86EE-373E-3B3AB0D95CC8}"/>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2706237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D1FE4-0115-76F6-419C-552D5D614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B15BBE-E917-AFB8-5BB4-00ADB5B2F238}"/>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3C837D-5F57-8F68-6BAE-C3B5B40E9A9B}"/>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8369C1-45EB-5108-DE18-C6D8EE88C8C1}"/>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6" name="Footer Placeholder 5">
            <a:extLst>
              <a:ext uri="{FF2B5EF4-FFF2-40B4-BE49-F238E27FC236}">
                <a16:creationId xmlns:a16="http://schemas.microsoft.com/office/drawing/2014/main" id="{E4AF01C5-8942-E934-9A40-FEB76FB6D2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C05547-6B76-D388-B9F9-CA57E36EA06E}"/>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330456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2764-AEAF-03DE-B43F-60624EDFA460}"/>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A2C4D-837F-11D0-5AEB-0A5B250F6C9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0DF0ADC-D39D-4B05-3AEA-97DF749B24A1}"/>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364266-9031-1BFE-25B1-DEEC1FD2D054}"/>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0818E1-8520-A14C-2BD6-86A0587B7C6F}"/>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A4A1F3-7453-3189-9C55-4C83ACBD1A1B}"/>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8" name="Footer Placeholder 7">
            <a:extLst>
              <a:ext uri="{FF2B5EF4-FFF2-40B4-BE49-F238E27FC236}">
                <a16:creationId xmlns:a16="http://schemas.microsoft.com/office/drawing/2014/main" id="{C084D029-12A3-FD1F-EF4D-2DE4F7D0176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704F22-4BAB-DFF5-37DF-238BFD342670}"/>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1533674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177E-7553-F197-4C40-2F3A626A3E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60953E-10F7-B556-7AE8-BE450B8FFFB3}"/>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4" name="Footer Placeholder 3">
            <a:extLst>
              <a:ext uri="{FF2B5EF4-FFF2-40B4-BE49-F238E27FC236}">
                <a16:creationId xmlns:a16="http://schemas.microsoft.com/office/drawing/2014/main" id="{1E5DBE10-21DE-61E8-0E0A-020439705D3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8EB428-2DE5-6798-6063-4D2499C790B1}"/>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386192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C2554E-B891-FB3F-145E-3EF9FCCAC5C4}"/>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3" name="Footer Placeholder 2">
            <a:extLst>
              <a:ext uri="{FF2B5EF4-FFF2-40B4-BE49-F238E27FC236}">
                <a16:creationId xmlns:a16="http://schemas.microsoft.com/office/drawing/2014/main" id="{49912AAC-79B3-FBBB-5D79-1EAA6839B4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AB8134F-D3F5-B832-084E-D9B04D666F7B}"/>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1690851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6EDB-7308-AF27-E32E-2EB09EBB38D5}"/>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AB587E6-200E-6A74-BC17-41BF64C47A70}"/>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DF6AA1-900C-EFDE-F6E8-B05370F0E13E}"/>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DDB22AA-A8CF-53F6-158C-0B49978CF80B}"/>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6" name="Footer Placeholder 5">
            <a:extLst>
              <a:ext uri="{FF2B5EF4-FFF2-40B4-BE49-F238E27FC236}">
                <a16:creationId xmlns:a16="http://schemas.microsoft.com/office/drawing/2014/main" id="{DEC74AF0-F45A-90C8-CDC3-D96CB3F7045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0B81D0-7849-A3EA-2EBB-AB920DB0CE86}"/>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368201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AA3A-1F26-7DF0-8A7D-32232CC2A5E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DBBDB8E-3247-5F7D-6DEC-98042ED88074}"/>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9D6CB99F-0E37-DF36-1CA4-57C723AF2FDB}"/>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40D5013-3FE4-4477-7689-6C8992881131}"/>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6" name="Footer Placeholder 5">
            <a:extLst>
              <a:ext uri="{FF2B5EF4-FFF2-40B4-BE49-F238E27FC236}">
                <a16:creationId xmlns:a16="http://schemas.microsoft.com/office/drawing/2014/main" id="{ABD16EA5-8231-AF82-4159-6BE3EA2250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643AF9-B121-D491-7DC3-AD736815D368}"/>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150976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42969-D302-59A1-AB90-8220979FCB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29DEE-9295-9F42-C6A7-2B2B79C40B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68FAC-AC2E-DCF1-84AA-055A3B12881B}"/>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F3B3528A-8C60-CF6A-641A-88845F1266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B5A3CB-1E16-6182-51B5-C6519AAC1FB2}"/>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86025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4" name="Text Placeholder 3"/>
          <p:cNvSpPr>
            <a:spLocks noGrp="1"/>
          </p:cNvSpPr>
          <p:nvPr>
            <p:ph type="body" sz="quarter" idx="10"/>
          </p:nvPr>
        </p:nvSpPr>
        <p:spPr>
          <a:xfrm>
            <a:off x="457200" y="1063229"/>
            <a:ext cx="8229602" cy="3698081"/>
          </a:xfrm>
        </p:spPr>
        <p:txBody>
          <a:bodyPr anchor="t" anchorCtr="0"/>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6303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DFDA6-9772-3A92-C60A-7DBC99F13F68}"/>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22B3A-C611-3AFD-0BDF-CA542F0FFC6E}"/>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59BEB-D470-12B6-6720-9B88FF1AFFEF}"/>
              </a:ext>
            </a:extLst>
          </p:cNvPr>
          <p:cNvSpPr>
            <a:spLocks noGrp="1"/>
          </p:cNvSpPr>
          <p:nvPr>
            <p:ph type="dt" sz="half" idx="10"/>
          </p:nvPr>
        </p:nvSpPr>
        <p:spPr/>
        <p:txBody>
          <a:body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247E4F8B-22F2-DDC0-751E-AEEBC3C459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C50E48-04B4-4519-FB8C-9B9ED4A2D0F2}"/>
              </a:ext>
            </a:extLst>
          </p:cNvPr>
          <p:cNvSpPr>
            <a:spLocks noGrp="1"/>
          </p:cNvSpPr>
          <p:nvPr>
            <p:ph type="sldNum" sz="quarter" idx="12"/>
          </p:nvPr>
        </p:nvSpPr>
        <p:spPr/>
        <p:txBody>
          <a:bodyPr/>
          <a:lstStyle/>
          <a:p>
            <a:fld id="{80DDBB1C-7FD1-4073-B9A7-19300370D205}" type="slidenum">
              <a:rPr lang="en-US" smtClean="0"/>
              <a:t>‹#›</a:t>
            </a:fld>
            <a:endParaRPr lang="en-US" dirty="0"/>
          </a:p>
        </p:txBody>
      </p:sp>
    </p:spTree>
    <p:extLst>
      <p:ext uri="{BB962C8B-B14F-4D97-AF65-F5344CB8AC3E}">
        <p14:creationId xmlns:p14="http://schemas.microsoft.com/office/powerpoint/2010/main" val="3101369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martArt Placeholder 3"/>
          <p:cNvSpPr>
            <a:spLocks noGrp="1"/>
          </p:cNvSpPr>
          <p:nvPr>
            <p:ph type="dgm" sz="quarter" idx="10"/>
          </p:nvPr>
        </p:nvSpPr>
        <p:spPr>
          <a:xfrm>
            <a:off x="457200" y="1063230"/>
            <a:ext cx="8229600" cy="3707606"/>
          </a:xfrm>
        </p:spPr>
        <p:txBody>
          <a:bodyPr/>
          <a:lstStyle/>
          <a:p>
            <a:r>
              <a:rPr lang="en-US" dirty="0"/>
              <a:t>Click icon to add SmartArt graphic</a:t>
            </a:r>
          </a:p>
        </p:txBody>
      </p:sp>
    </p:spTree>
    <p:extLst>
      <p:ext uri="{BB962C8B-B14F-4D97-AF65-F5344CB8AC3E}">
        <p14:creationId xmlns:p14="http://schemas.microsoft.com/office/powerpoint/2010/main" val="271837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4" name="Chart Placeholder 3"/>
          <p:cNvSpPr>
            <a:spLocks noGrp="1"/>
          </p:cNvSpPr>
          <p:nvPr>
            <p:ph type="chart" sz="quarter" idx="10"/>
          </p:nvPr>
        </p:nvSpPr>
        <p:spPr>
          <a:xfrm>
            <a:off x="0" y="1063229"/>
            <a:ext cx="9144000" cy="3833742"/>
          </a:xfrm>
        </p:spPr>
        <p:txBody>
          <a:bodyPr/>
          <a:lstStyle/>
          <a:p>
            <a:r>
              <a:rPr lang="en-US" dirty="0"/>
              <a:t>Click icon to add chart</a:t>
            </a:r>
          </a:p>
        </p:txBody>
      </p:sp>
      <p:sp>
        <p:nvSpPr>
          <p:cNvPr id="5" name="TextBox 4"/>
          <p:cNvSpPr txBox="1"/>
          <p:nvPr userDrawn="1"/>
        </p:nvSpPr>
        <p:spPr>
          <a:xfrm>
            <a:off x="-4728117" y="-334538"/>
            <a:ext cx="4527177" cy="7294305"/>
          </a:xfrm>
          <a:prstGeom prst="rect">
            <a:avLst/>
          </a:prstGeom>
          <a:solidFill>
            <a:srgbClr val="FFFF74"/>
          </a:solidFill>
        </p:spPr>
        <p:txBody>
          <a:bodyPr wrap="square" rtlCol="0">
            <a:spAutoFit/>
          </a:bodyPr>
          <a:lstStyle/>
          <a:p>
            <a:r>
              <a:rPr lang="en-US" dirty="0"/>
              <a:t>To use a sample plotted chart,</a:t>
            </a:r>
            <a:r>
              <a:rPr lang="en-US" baseline="0" dirty="0"/>
              <a:t> </a:t>
            </a:r>
            <a:r>
              <a:rPr lang="en-US" dirty="0"/>
              <a:t>copy data from an Excel spreadsheet into PowerPoint’s spreadsheet, following these steps:</a:t>
            </a:r>
          </a:p>
          <a:p>
            <a:pPr marL="342900" indent="-342900">
              <a:buAutoNum type="arabicParenR"/>
            </a:pPr>
            <a:r>
              <a:rPr lang="en-US" dirty="0"/>
              <a:t>Click once on this chart.</a:t>
            </a:r>
          </a:p>
          <a:p>
            <a:pPr marL="342900" indent="-342900">
              <a:buAutoNum type="arabicParenR"/>
            </a:pPr>
            <a:r>
              <a:rPr lang="en-US" dirty="0"/>
              <a:t>Select the Charts tab in the ribbon (above).</a:t>
            </a:r>
          </a:p>
          <a:p>
            <a:pPr marL="342900" indent="-342900">
              <a:buAutoNum type="arabicParenR"/>
            </a:pPr>
            <a:r>
              <a:rPr lang="en-US" dirty="0"/>
              <a:t>Select EditX in the Data section of the Charts tab.</a:t>
            </a:r>
          </a:p>
          <a:p>
            <a:pPr marL="342900" indent="-342900">
              <a:buAutoNum type="arabicParenR"/>
            </a:pPr>
            <a:r>
              <a:rPr lang="en-US" dirty="0"/>
              <a:t>In the newly launched spreadsheet, scroll to the top, select the placeholder cells and “Clear,</a:t>
            </a:r>
            <a:r>
              <a:rPr lang="en-US" baseline="0" dirty="0"/>
              <a:t>”</a:t>
            </a:r>
            <a:r>
              <a:rPr lang="en-US" dirty="0"/>
              <a:t> then “All.”</a:t>
            </a:r>
          </a:p>
          <a:p>
            <a:pPr marL="342900" indent="-342900">
              <a:buAutoNum type="arabicParenR"/>
            </a:pPr>
            <a:r>
              <a:rPr lang="en-US" dirty="0"/>
              <a:t>Copy needed cells from your Excel spreadsheet and paste into the cleared PPTX spreadsheet.</a:t>
            </a:r>
          </a:p>
          <a:p>
            <a:pPr marL="342900" indent="-342900">
              <a:buAutoNum type="arabicParenR"/>
            </a:pPr>
            <a:r>
              <a:rPr lang="en-US" dirty="0"/>
              <a:t>If the chart has not updated to include the new cells, </a:t>
            </a:r>
          </a:p>
          <a:p>
            <a:pPr marL="800100" lvl="1" indent="-342900">
              <a:buAutoNum type="arabicParenR"/>
            </a:pPr>
            <a:r>
              <a:rPr lang="en-US" dirty="0"/>
              <a:t>Mac:</a:t>
            </a:r>
            <a:r>
              <a:rPr lang="en-US" baseline="0" dirty="0"/>
              <a:t> </a:t>
            </a:r>
            <a:r>
              <a:rPr lang="en-US" dirty="0"/>
              <a:t>click on the EditX pulldown  menu, and select “Choose a different data range.”</a:t>
            </a:r>
          </a:p>
          <a:p>
            <a:pPr marL="800100" lvl="1" indent="-342900">
              <a:buAutoNum type="arabicParenR"/>
            </a:pPr>
            <a:r>
              <a:rPr lang="en-US" dirty="0"/>
              <a:t>PC: Under Chart Tools/Design, click</a:t>
            </a:r>
            <a:r>
              <a:rPr lang="en-US" baseline="0" dirty="0"/>
              <a:t> on “Select  Data.”</a:t>
            </a:r>
            <a:endParaRPr lang="en-US" dirty="0"/>
          </a:p>
          <a:p>
            <a:pPr marL="342900" indent="-342900">
              <a:buAutoNum type="arabicParenR"/>
            </a:pPr>
            <a:r>
              <a:rPr lang="en-US" dirty="0"/>
              <a:t>In the spreadsheet, click and drag to encompass the whole range of needed cells and select “OK” in the “Select Data Source” window that shows up on the spreadsheet. </a:t>
            </a:r>
          </a:p>
        </p:txBody>
      </p:sp>
    </p:spTree>
    <p:extLst>
      <p:ext uri="{BB962C8B-B14F-4D97-AF65-F5344CB8AC3E}">
        <p14:creationId xmlns:p14="http://schemas.microsoft.com/office/powerpoint/2010/main" val="207259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able Placeholder 3"/>
          <p:cNvSpPr>
            <a:spLocks noGrp="1"/>
          </p:cNvSpPr>
          <p:nvPr>
            <p:ph type="tbl" sz="quarter" idx="10"/>
          </p:nvPr>
        </p:nvSpPr>
        <p:spPr>
          <a:xfrm>
            <a:off x="457200" y="1063228"/>
            <a:ext cx="8229600" cy="3730228"/>
          </a:xfrm>
        </p:spPr>
        <p:txBody>
          <a:bodyPr/>
          <a:lstStyle/>
          <a:p>
            <a:r>
              <a:rPr lang="en-US" dirty="0"/>
              <a:t>Click icon to add table</a:t>
            </a:r>
          </a:p>
        </p:txBody>
      </p:sp>
    </p:spTree>
    <p:extLst>
      <p:ext uri="{BB962C8B-B14F-4D97-AF65-F5344CB8AC3E}">
        <p14:creationId xmlns:p14="http://schemas.microsoft.com/office/powerpoint/2010/main" val="68879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martArt Placeholder 3"/>
          <p:cNvSpPr>
            <a:spLocks noGrp="1"/>
          </p:cNvSpPr>
          <p:nvPr>
            <p:ph type="dgm" sz="quarter" idx="10"/>
          </p:nvPr>
        </p:nvSpPr>
        <p:spPr>
          <a:xfrm>
            <a:off x="457200" y="1063229"/>
            <a:ext cx="8229600" cy="3707606"/>
          </a:xfrm>
        </p:spPr>
        <p:txBody>
          <a:bodyPr/>
          <a:lstStyle/>
          <a:p>
            <a:r>
              <a:rPr lang="en-US" dirty="0"/>
              <a:t>Click icon to add SmartArt graphic</a:t>
            </a:r>
          </a:p>
        </p:txBody>
      </p:sp>
    </p:spTree>
    <p:extLst>
      <p:ext uri="{BB962C8B-B14F-4D97-AF65-F5344CB8AC3E}">
        <p14:creationId xmlns:p14="http://schemas.microsoft.com/office/powerpoint/2010/main" val="415769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326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709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09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E8DD84-A763-6142-88FE-712B8D9D1526}" type="datetimeFigureOut">
              <a:rPr lang="en-US" smtClean="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1C8E14-6A03-8247-AEE3-7D72177F9BA6}" type="slidenum">
              <a:rPr lang="en-US" smtClean="0"/>
              <a:t>‹#›</a:t>
            </a:fld>
            <a:endParaRPr lang="en-US" dirty="0"/>
          </a:p>
        </p:txBody>
      </p:sp>
    </p:spTree>
    <p:extLst>
      <p:ext uri="{BB962C8B-B14F-4D97-AF65-F5344CB8AC3E}">
        <p14:creationId xmlns:p14="http://schemas.microsoft.com/office/powerpoint/2010/main" val="346831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06322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063229"/>
            <a:ext cx="8229600" cy="3721683"/>
          </a:xfrm>
          <a:prstGeom prst="rect">
            <a:avLst/>
          </a:prstGeom>
        </p:spPr>
        <p:txBody>
          <a:bodyPr vert="horz" lIns="91440" tIns="45720" rIns="91440" bIns="45720" rtlCol="0" anchor="t" anchorCtr="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p:cNvSpPr txBox="1"/>
          <p:nvPr userDrawn="1"/>
        </p:nvSpPr>
        <p:spPr>
          <a:xfrm>
            <a:off x="5005294" y="4879344"/>
            <a:ext cx="4138706" cy="276999"/>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200" dirty="0"/>
              <a:t>Slide </a:t>
            </a:r>
            <a:fld id="{D75DE7E8-2144-B748-A2B9-9241C3AB1674}" type="slidenum">
              <a:rPr lang="en-US" sz="1200" smtClean="0"/>
              <a:pPr marL="0" marR="0" indent="0" algn="r" defTabSz="457200" rtl="0" eaLnBrk="1" fontAlgn="auto" latinLnBrk="0" hangingPunct="1">
                <a:lnSpc>
                  <a:spcPct val="100000"/>
                </a:lnSpc>
                <a:spcBef>
                  <a:spcPts val="0"/>
                </a:spcBef>
                <a:spcAft>
                  <a:spcPts val="0"/>
                </a:spcAft>
                <a:buClrTx/>
                <a:buSzTx/>
                <a:buFontTx/>
                <a:buNone/>
                <a:tabLst/>
                <a:defRPr/>
              </a:pPr>
              <a:t>‹#›</a:t>
            </a:fld>
            <a:endParaRPr lang="en-US" sz="1200" dirty="0"/>
          </a:p>
        </p:txBody>
      </p:sp>
    </p:spTree>
    <p:extLst>
      <p:ext uri="{BB962C8B-B14F-4D97-AF65-F5344CB8AC3E}">
        <p14:creationId xmlns:p14="http://schemas.microsoft.com/office/powerpoint/2010/main" val="1815781395"/>
      </p:ext>
    </p:extLst>
  </p:cSld>
  <p:clrMap bg1="lt1" tx1="dk1" bg2="lt2" tx2="dk2" accent1="accent1" accent2="accent2" accent3="accent3" accent4="accent4" accent5="accent5" accent6="accent6" hlink="hlink" folHlink="folHlink"/>
  <p:sldLayoutIdLst>
    <p:sldLayoutId id="2147483681" r:id="rId1"/>
    <p:sldLayoutId id="2147483699" r:id="rId2"/>
    <p:sldLayoutId id="2147483700" r:id="rId3"/>
    <p:sldLayoutId id="2147483702" r:id="rId4"/>
    <p:sldLayoutId id="2147483701" r:id="rId5"/>
    <p:sldLayoutId id="2147483684" r:id="rId6"/>
    <p:sldLayoutId id="2147483685" r:id="rId7"/>
    <p:sldLayoutId id="2147483687" r:id="rId8"/>
    <p:sldLayoutId id="2147483703" r:id="rId9"/>
  </p:sldLayoutIdLst>
  <p:hf hdr="0" ftr="0" dt="0"/>
  <p:txStyles>
    <p:titleStyle>
      <a:lvl1pPr algn="ctr" defTabSz="914400" rtl="0" eaLnBrk="1" latinLnBrk="0" hangingPunct="1">
        <a:spcBef>
          <a:spcPct val="0"/>
        </a:spcBef>
        <a:buNone/>
        <a:defRPr sz="4000" b="1" kern="1200">
          <a:solidFill>
            <a:schemeClr val="tx2"/>
          </a:solidFill>
          <a:latin typeface="+mj-lt"/>
          <a:ea typeface="+mj-ea"/>
          <a:cs typeface="+mj-cs"/>
        </a:defRPr>
      </a:lvl1pPr>
    </p:titleStyle>
    <p:body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4DEF88-DF1C-E122-6EBD-3C2299090173}"/>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EA7CF2-9764-7DA0-A4EF-D1909033F9D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0DADC-8987-4840-346E-DF67B9C40A2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215F68-DAA8-4B5E-8C6E-20D7B41D7EBB}" type="datetimeFigureOut">
              <a:rPr lang="en-US" smtClean="0"/>
              <a:t>3/12/2024</a:t>
            </a:fld>
            <a:endParaRPr lang="en-US" dirty="0"/>
          </a:p>
        </p:txBody>
      </p:sp>
      <p:sp>
        <p:nvSpPr>
          <p:cNvPr id="5" name="Footer Placeholder 4">
            <a:extLst>
              <a:ext uri="{FF2B5EF4-FFF2-40B4-BE49-F238E27FC236}">
                <a16:creationId xmlns:a16="http://schemas.microsoft.com/office/drawing/2014/main" id="{3663FC7D-5D2A-AFE0-882B-5D475F521520}"/>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617CFF8-AFCA-CE41-C2BC-5E439799FF5E}"/>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0DDBB1C-7FD1-4073-B9A7-19300370D205}" type="slidenum">
              <a:rPr lang="en-US" smtClean="0"/>
              <a:t>‹#›</a:t>
            </a:fld>
            <a:endParaRPr lang="en-US" dirty="0"/>
          </a:p>
        </p:txBody>
      </p:sp>
    </p:spTree>
    <p:extLst>
      <p:ext uri="{BB962C8B-B14F-4D97-AF65-F5344CB8AC3E}">
        <p14:creationId xmlns:p14="http://schemas.microsoft.com/office/powerpoint/2010/main" val="354224546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1.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techno-pm.com/2014/12/project-management-risks-and-issu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584E-FE82-9F99-4987-5E080604EAA9}"/>
              </a:ext>
            </a:extLst>
          </p:cNvPr>
          <p:cNvSpPr/>
          <p:nvPr/>
        </p:nvSpPr>
        <p:spPr>
          <a:xfrm>
            <a:off x="0" y="-13407"/>
            <a:ext cx="9144000" cy="2827978"/>
          </a:xfrm>
          <a:prstGeom prst="rect">
            <a:avLst/>
          </a:prstGeom>
          <a:solidFill>
            <a:srgbClr val="6636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140677" y="294198"/>
            <a:ext cx="8906340" cy="2277551"/>
          </a:xfrm>
        </p:spPr>
        <p:txBody>
          <a:bodyPr>
            <a:noAutofit/>
          </a:bodyPr>
          <a:lstStyle/>
          <a:p>
            <a:pPr algn="l"/>
            <a:r>
              <a:rPr lang="en-US" sz="3600" dirty="0">
                <a:solidFill>
                  <a:schemeClr val="bg1"/>
                </a:solidFill>
                <a:latin typeface="Segoe UI Semibold" panose="020B0702040204020203" pitchFamily="34" charset="0"/>
                <a:cs typeface="Segoe UI Semibold" panose="020B0702040204020203" pitchFamily="34" charset="0"/>
              </a:rPr>
              <a:t>NCHRP Project 23-15, </a:t>
            </a:r>
            <a:br>
              <a:rPr lang="en-US" sz="3600" dirty="0">
                <a:solidFill>
                  <a:schemeClr val="bg1"/>
                </a:solidFill>
                <a:latin typeface="Segoe UI Semibold" panose="020B0702040204020203" pitchFamily="34" charset="0"/>
                <a:cs typeface="Segoe UI Semibold" panose="020B0702040204020203" pitchFamily="34" charset="0"/>
              </a:rPr>
            </a:br>
            <a:r>
              <a:rPr lang="en-US" sz="3600" dirty="0">
                <a:solidFill>
                  <a:schemeClr val="bg1"/>
                </a:solidFill>
                <a:latin typeface="Segoe UI Semibold" panose="020B0702040204020203" pitchFamily="34" charset="0"/>
                <a:cs typeface="Segoe UI Semibold" panose="020B0702040204020203" pitchFamily="34" charset="0"/>
              </a:rPr>
              <a:t>“Guidance on Risks Related to Emerging and Disruptive Transportation Technologies”</a:t>
            </a:r>
          </a:p>
        </p:txBody>
      </p:sp>
      <p:sp>
        <p:nvSpPr>
          <p:cNvPr id="7" name="Title 3">
            <a:extLst>
              <a:ext uri="{FF2B5EF4-FFF2-40B4-BE49-F238E27FC236}">
                <a16:creationId xmlns:a16="http://schemas.microsoft.com/office/drawing/2014/main" id="{E8B8DB04-21D0-9248-BE5F-D82C045C6E26}"/>
              </a:ext>
            </a:extLst>
          </p:cNvPr>
          <p:cNvSpPr txBox="1">
            <a:spLocks/>
          </p:cNvSpPr>
          <p:nvPr/>
        </p:nvSpPr>
        <p:spPr>
          <a:xfrm>
            <a:off x="464126" y="3235036"/>
            <a:ext cx="8118765" cy="13895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a:solidFill>
                  <a:schemeClr val="tx2"/>
                </a:solidFill>
                <a:latin typeface="+mj-lt"/>
                <a:ea typeface="+mj-ea"/>
                <a:cs typeface="+mj-cs"/>
              </a:defRPr>
            </a:lvl1pPr>
          </a:lstStyle>
          <a:p>
            <a:pPr algn="l">
              <a:spcAft>
                <a:spcPts val="1200"/>
              </a:spcAft>
            </a:pPr>
            <a:r>
              <a:rPr lang="en-US" sz="2800" b="0" dirty="0">
                <a:solidFill>
                  <a:srgbClr val="7030A0"/>
                </a:solidFill>
                <a:latin typeface="Segoe UI Emoji" panose="020B0502040204020203" pitchFamily="34" charset="0"/>
                <a:ea typeface="Segoe UI Emoji" panose="020B0502040204020203" pitchFamily="34" charset="0"/>
                <a:cs typeface="Gautami" panose="020B0502040204020203" pitchFamily="34" charset="0"/>
              </a:rPr>
              <a:t>Project Final Briefing</a:t>
            </a:r>
          </a:p>
          <a:p>
            <a:pPr algn="l"/>
            <a:br>
              <a:rPr lang="en-US" sz="2800" b="0" dirty="0">
                <a:solidFill>
                  <a:srgbClr val="7030A0"/>
                </a:solidFill>
                <a:latin typeface="Segoe UI Emoji" panose="020B0502040204020203" pitchFamily="34" charset="0"/>
                <a:ea typeface="Segoe UI Emoji" panose="020B0502040204020203" pitchFamily="34" charset="0"/>
                <a:cs typeface="Gautami" panose="020B0502040204020203" pitchFamily="34" charset="0"/>
              </a:rPr>
            </a:br>
            <a:r>
              <a:rPr lang="en-US" sz="2800" b="0" dirty="0">
                <a:solidFill>
                  <a:srgbClr val="7030A0"/>
                </a:solidFill>
                <a:latin typeface="Segoe UI Emoji" panose="020B0502040204020203" pitchFamily="34" charset="0"/>
                <a:ea typeface="Segoe UI Emoji" panose="020B0502040204020203" pitchFamily="34" charset="0"/>
                <a:cs typeface="Gautami" panose="020B0502040204020203" pitchFamily="34" charset="0"/>
              </a:rPr>
              <a:t>August 2023</a:t>
            </a:r>
          </a:p>
        </p:txBody>
      </p:sp>
    </p:spTree>
    <p:extLst>
      <p:ext uri="{BB962C8B-B14F-4D97-AF65-F5344CB8AC3E}">
        <p14:creationId xmlns:p14="http://schemas.microsoft.com/office/powerpoint/2010/main" val="149880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584E-FE82-9F99-4987-5E080604EAA9}"/>
              </a:ext>
            </a:extLst>
          </p:cNvPr>
          <p:cNvSpPr/>
          <p:nvPr/>
        </p:nvSpPr>
        <p:spPr>
          <a:xfrm>
            <a:off x="3501736" y="1"/>
            <a:ext cx="5642265" cy="5143500"/>
          </a:xfrm>
          <a:prstGeom prst="rect">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952010" y="1973406"/>
            <a:ext cx="3300844" cy="883227"/>
          </a:xfrm>
        </p:spPr>
        <p:txBody>
          <a:bodyPr>
            <a:noAutofit/>
          </a:bodyPr>
          <a:lstStyle/>
          <a:p>
            <a:pPr algn="l"/>
            <a:r>
              <a:rPr lang="en-US" sz="3600" b="0" dirty="0">
                <a:solidFill>
                  <a:schemeClr val="bg1"/>
                </a:solidFill>
                <a:latin typeface="Segoe UI Semibold" panose="020B0702040204020203" pitchFamily="34" charset="0"/>
                <a:cs typeface="Segoe UI Semibold" panose="020B0702040204020203" pitchFamily="34" charset="0"/>
              </a:rPr>
              <a:t>Risk Priority Process</a:t>
            </a:r>
          </a:p>
        </p:txBody>
      </p:sp>
      <p:pic>
        <p:nvPicPr>
          <p:cNvPr id="3" name="Graphic 2" descr="Decision chart with solid fill">
            <a:extLst>
              <a:ext uri="{FF2B5EF4-FFF2-40B4-BE49-F238E27FC236}">
                <a16:creationId xmlns:a16="http://schemas.microsoft.com/office/drawing/2014/main" id="{1CE5C1B6-1CDE-CFEC-9CF0-917380DD5A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0716" y="1184131"/>
            <a:ext cx="2625868" cy="2625868"/>
          </a:xfrm>
          <a:prstGeom prst="rect">
            <a:avLst/>
          </a:prstGeom>
        </p:spPr>
      </p:pic>
    </p:spTree>
    <p:extLst>
      <p:ext uri="{BB962C8B-B14F-4D97-AF65-F5344CB8AC3E}">
        <p14:creationId xmlns:p14="http://schemas.microsoft.com/office/powerpoint/2010/main" val="1377784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FD78CE9-1672-1B7B-7EA7-263AEFA464F9}"/>
              </a:ext>
            </a:extLst>
          </p:cNvPr>
          <p:cNvSpPr/>
          <p:nvPr/>
        </p:nvSpPr>
        <p:spPr>
          <a:xfrm>
            <a:off x="4677630" y="1328954"/>
            <a:ext cx="3888850" cy="263691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89DB7766-D2E8-63CE-2EDC-604687FB3952}"/>
              </a:ext>
            </a:extLst>
          </p:cNvPr>
          <p:cNvSpPr txBox="1">
            <a:spLocks/>
          </p:cNvSpPr>
          <p:nvPr/>
        </p:nvSpPr>
        <p:spPr>
          <a:xfrm>
            <a:off x="429924" y="430954"/>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Risk priority is derived from likelihood and consequences</a:t>
            </a:r>
          </a:p>
        </p:txBody>
      </p:sp>
      <p:graphicFrame>
        <p:nvGraphicFramePr>
          <p:cNvPr id="11" name="Table 3">
            <a:extLst>
              <a:ext uri="{FF2B5EF4-FFF2-40B4-BE49-F238E27FC236}">
                <a16:creationId xmlns:a16="http://schemas.microsoft.com/office/drawing/2014/main" id="{2DF3A858-2259-46EB-3FFA-E8F2CC83F58A}"/>
              </a:ext>
            </a:extLst>
          </p:cNvPr>
          <p:cNvGraphicFramePr>
            <a:graphicFrameLocks noGrp="1"/>
          </p:cNvGraphicFramePr>
          <p:nvPr>
            <p:extLst>
              <p:ext uri="{D42A27DB-BD31-4B8C-83A1-F6EECF244321}">
                <p14:modId xmlns:p14="http://schemas.microsoft.com/office/powerpoint/2010/main" val="506097204"/>
              </p:ext>
            </p:extLst>
          </p:nvPr>
        </p:nvGraphicFramePr>
        <p:xfrm>
          <a:off x="528465" y="1331646"/>
          <a:ext cx="3440863" cy="2634218"/>
        </p:xfrm>
        <a:graphic>
          <a:graphicData uri="http://schemas.openxmlformats.org/drawingml/2006/table">
            <a:tbl>
              <a:tblPr firstRow="1" bandRow="1">
                <a:tableStyleId>{5C22544A-7EE6-4342-B048-85BDC9FD1C3A}</a:tableStyleId>
              </a:tblPr>
              <a:tblGrid>
                <a:gridCol w="199889">
                  <a:extLst>
                    <a:ext uri="{9D8B030D-6E8A-4147-A177-3AD203B41FA5}">
                      <a16:colId xmlns:a16="http://schemas.microsoft.com/office/drawing/2014/main" val="1718162405"/>
                    </a:ext>
                  </a:extLst>
                </a:gridCol>
                <a:gridCol w="552272">
                  <a:extLst>
                    <a:ext uri="{9D8B030D-6E8A-4147-A177-3AD203B41FA5}">
                      <a16:colId xmlns:a16="http://schemas.microsoft.com/office/drawing/2014/main" val="1849938272"/>
                    </a:ext>
                  </a:extLst>
                </a:gridCol>
                <a:gridCol w="568593">
                  <a:extLst>
                    <a:ext uri="{9D8B030D-6E8A-4147-A177-3AD203B41FA5}">
                      <a16:colId xmlns:a16="http://schemas.microsoft.com/office/drawing/2014/main" val="2875099756"/>
                    </a:ext>
                  </a:extLst>
                </a:gridCol>
                <a:gridCol w="394359">
                  <a:extLst>
                    <a:ext uri="{9D8B030D-6E8A-4147-A177-3AD203B41FA5}">
                      <a16:colId xmlns:a16="http://schemas.microsoft.com/office/drawing/2014/main" val="1154529661"/>
                    </a:ext>
                  </a:extLst>
                </a:gridCol>
                <a:gridCol w="459699">
                  <a:extLst>
                    <a:ext uri="{9D8B030D-6E8A-4147-A177-3AD203B41FA5}">
                      <a16:colId xmlns:a16="http://schemas.microsoft.com/office/drawing/2014/main" val="3292818911"/>
                    </a:ext>
                  </a:extLst>
                </a:gridCol>
                <a:gridCol w="350023">
                  <a:extLst>
                    <a:ext uri="{9D8B030D-6E8A-4147-A177-3AD203B41FA5}">
                      <a16:colId xmlns:a16="http://schemas.microsoft.com/office/drawing/2014/main" val="298332886"/>
                    </a:ext>
                  </a:extLst>
                </a:gridCol>
                <a:gridCol w="916028">
                  <a:extLst>
                    <a:ext uri="{9D8B030D-6E8A-4147-A177-3AD203B41FA5}">
                      <a16:colId xmlns:a16="http://schemas.microsoft.com/office/drawing/2014/main" val="2450908407"/>
                    </a:ext>
                  </a:extLst>
                </a:gridCol>
              </a:tblGrid>
              <a:tr h="320681">
                <a:tc>
                  <a:txBody>
                    <a:bodyPr/>
                    <a:lstStyle/>
                    <a:p>
                      <a:pPr algn="ctr"/>
                      <a:r>
                        <a:rPr lang="en-US" sz="600" dirty="0">
                          <a:latin typeface="Segoe UI Emoji" panose="020B0502040204020203" pitchFamily="34" charset="0"/>
                          <a:ea typeface="Segoe UI Emoji" panose="020B0502040204020203" pitchFamily="34" charset="0"/>
                        </a:rPr>
                        <a:t>ID</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Risk</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Category</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Owner</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Likelihood</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Impact </a:t>
                      </a:r>
                    </a:p>
                  </a:txBody>
                  <a:tcPr marL="55788" marR="55788" marT="27894" marB="27894" anchor="ctr"/>
                </a:tc>
                <a:tc>
                  <a:txBody>
                    <a:bodyPr/>
                    <a:lstStyle/>
                    <a:p>
                      <a:pPr algn="ctr"/>
                      <a:r>
                        <a:rPr lang="en-US" sz="600" dirty="0">
                          <a:latin typeface="Segoe UI Emoji" panose="020B0502040204020203" pitchFamily="34" charset="0"/>
                          <a:ea typeface="Segoe UI Emoji" panose="020B0502040204020203" pitchFamily="34" charset="0"/>
                        </a:rPr>
                        <a:t>Mitigation</a:t>
                      </a:r>
                    </a:p>
                  </a:txBody>
                  <a:tcPr marL="55788" marR="55788" marT="27894" marB="27894" anchor="ctr"/>
                </a:tc>
                <a:extLst>
                  <a:ext uri="{0D108BD9-81ED-4DB2-BD59-A6C34878D82A}">
                    <a16:rowId xmlns:a16="http://schemas.microsoft.com/office/drawing/2014/main" val="3615187661"/>
                  </a:ext>
                </a:extLst>
              </a:tr>
              <a:tr h="656404">
                <a:tc>
                  <a:txBody>
                    <a:bodyPr/>
                    <a:lstStyle/>
                    <a:p>
                      <a:r>
                        <a:rPr lang="en-US" sz="600" dirty="0">
                          <a:latin typeface="Segoe UI Emoji" panose="020B0502040204020203" pitchFamily="34" charset="0"/>
                          <a:ea typeface="Segoe UI Emoji" panose="020B0502040204020203" pitchFamily="34" charset="0"/>
                        </a:rPr>
                        <a:t>1</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Lack of buy-in by end-users</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Project Management</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Mariah Carey</a:t>
                      </a: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3</a:t>
                      </a: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4</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Invite representative of each end-user group to attend requirement gathering workshops</a:t>
                      </a:r>
                    </a:p>
                  </a:txBody>
                  <a:tcPr marL="55788" marR="55788" marT="27894" marB="27894"/>
                </a:tc>
                <a:extLst>
                  <a:ext uri="{0D108BD9-81ED-4DB2-BD59-A6C34878D82A}">
                    <a16:rowId xmlns:a16="http://schemas.microsoft.com/office/drawing/2014/main" val="3582929510"/>
                  </a:ext>
                </a:extLst>
              </a:tr>
              <a:tr h="647745">
                <a:tc>
                  <a:txBody>
                    <a:bodyPr/>
                    <a:lstStyle/>
                    <a:p>
                      <a:r>
                        <a:rPr lang="en-US" sz="600" dirty="0">
                          <a:latin typeface="Segoe UI Emoji" panose="020B0502040204020203" pitchFamily="34" charset="0"/>
                          <a:ea typeface="Segoe UI Emoji" panose="020B0502040204020203" pitchFamily="34" charset="0"/>
                        </a:rPr>
                        <a:t>2</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Poor attendance of training sessions</a:t>
                      </a:r>
                    </a:p>
                  </a:txBody>
                  <a:tcPr marL="55788" marR="55788" marT="27894" marB="2789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dirty="0">
                          <a:latin typeface="Segoe UI Emoji" panose="020B0502040204020203" pitchFamily="34" charset="0"/>
                          <a:ea typeface="Segoe UI Emoji" panose="020B0502040204020203" pitchFamily="34" charset="0"/>
                        </a:rPr>
                        <a:t>Project Management</a:t>
                      </a:r>
                    </a:p>
                    <a:p>
                      <a:endParaRPr lang="en-US" sz="600" dirty="0">
                        <a:latin typeface="Segoe UI Emoji" panose="020B0502040204020203" pitchFamily="34" charset="0"/>
                        <a:ea typeface="Segoe UI Emoji" panose="020B0502040204020203" pitchFamily="34" charset="0"/>
                      </a:endParaRP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Oprah Winfrey</a:t>
                      </a: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2</a:t>
                      </a: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3</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Work with the Comms department to emphasize the importance of training</a:t>
                      </a:r>
                    </a:p>
                  </a:txBody>
                  <a:tcPr marL="55788" marR="55788" marT="27894" marB="27894"/>
                </a:tc>
                <a:extLst>
                  <a:ext uri="{0D108BD9-81ED-4DB2-BD59-A6C34878D82A}">
                    <a16:rowId xmlns:a16="http://schemas.microsoft.com/office/drawing/2014/main" val="3859963086"/>
                  </a:ext>
                </a:extLst>
              </a:tr>
              <a:tr h="1009388">
                <a:tc>
                  <a:txBody>
                    <a:bodyPr/>
                    <a:lstStyle/>
                    <a:p>
                      <a:r>
                        <a:rPr lang="en-US" sz="600" dirty="0">
                          <a:latin typeface="Segoe UI Emoji" panose="020B0502040204020203" pitchFamily="34" charset="0"/>
                          <a:ea typeface="Segoe UI Emoji" panose="020B0502040204020203" pitchFamily="34" charset="0"/>
                        </a:rPr>
                        <a:t>3</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Insufficient funds for the next stage of the project</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Resources</a:t>
                      </a:r>
                    </a:p>
                  </a:txBody>
                  <a:tcPr marL="55788" marR="55788" marT="27894" marB="2789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dirty="0">
                          <a:latin typeface="Segoe UI Emoji" panose="020B0502040204020203" pitchFamily="34" charset="0"/>
                          <a:ea typeface="Segoe UI Emoji" panose="020B0502040204020203" pitchFamily="34" charset="0"/>
                        </a:rPr>
                        <a:t>Mariah Carey</a:t>
                      </a:r>
                    </a:p>
                    <a:p>
                      <a:endParaRPr lang="en-US" sz="600" dirty="0">
                        <a:latin typeface="Segoe UI Emoji" panose="020B0502040204020203" pitchFamily="34" charset="0"/>
                        <a:ea typeface="Segoe UI Emoji" panose="020B0502040204020203" pitchFamily="34" charset="0"/>
                      </a:endParaRP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2</a:t>
                      </a:r>
                    </a:p>
                  </a:txBody>
                  <a:tcPr marL="55788" marR="55788" marT="27894" marB="27894"/>
                </a:tc>
                <a:tc>
                  <a:txBody>
                    <a:bodyPr/>
                    <a:lstStyle/>
                    <a:p>
                      <a:pPr algn="ctr"/>
                      <a:r>
                        <a:rPr lang="en-US" sz="600" dirty="0">
                          <a:latin typeface="Segoe UI Emoji" panose="020B0502040204020203" pitchFamily="34" charset="0"/>
                          <a:ea typeface="Segoe UI Emoji" panose="020B0502040204020203" pitchFamily="34" charset="0"/>
                        </a:rPr>
                        <a:t>4</a:t>
                      </a:r>
                    </a:p>
                  </a:txBody>
                  <a:tcPr marL="55788" marR="55788" marT="27894" marB="27894"/>
                </a:tc>
                <a:tc>
                  <a:txBody>
                    <a:bodyPr/>
                    <a:lstStyle/>
                    <a:p>
                      <a:r>
                        <a:rPr lang="en-US" sz="600" dirty="0">
                          <a:latin typeface="Segoe UI Emoji" panose="020B0502040204020203" pitchFamily="34" charset="0"/>
                          <a:ea typeface="Segoe UI Emoji" panose="020B0502040204020203" pitchFamily="34" charset="0"/>
                        </a:rPr>
                        <a:t>Prepare a business case with the Sponsor to be presented at the next Finance Committee meeting so that funds can be secured for the project </a:t>
                      </a:r>
                    </a:p>
                  </a:txBody>
                  <a:tcPr marL="55788" marR="55788" marT="27894" marB="27894"/>
                </a:tc>
                <a:extLst>
                  <a:ext uri="{0D108BD9-81ED-4DB2-BD59-A6C34878D82A}">
                    <a16:rowId xmlns:a16="http://schemas.microsoft.com/office/drawing/2014/main" val="3210724940"/>
                  </a:ext>
                </a:extLst>
              </a:tr>
            </a:tbl>
          </a:graphicData>
        </a:graphic>
      </p:graphicFrame>
      <p:sp>
        <p:nvSpPr>
          <p:cNvPr id="4" name="Oval 3">
            <a:extLst>
              <a:ext uri="{FF2B5EF4-FFF2-40B4-BE49-F238E27FC236}">
                <a16:creationId xmlns:a16="http://schemas.microsoft.com/office/drawing/2014/main" id="{EE461EE6-9645-1E55-AB42-CA86F5771C17}"/>
              </a:ext>
            </a:extLst>
          </p:cNvPr>
          <p:cNvSpPr/>
          <p:nvPr/>
        </p:nvSpPr>
        <p:spPr>
          <a:xfrm>
            <a:off x="2247900" y="1371972"/>
            <a:ext cx="445859" cy="2415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425E414A-7C4C-E12A-641B-A24E2A49EB8E}"/>
              </a:ext>
            </a:extLst>
          </p:cNvPr>
          <p:cNvSpPr/>
          <p:nvPr/>
        </p:nvSpPr>
        <p:spPr>
          <a:xfrm>
            <a:off x="2720476" y="1371971"/>
            <a:ext cx="336054" cy="2460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Table 13">
            <a:extLst>
              <a:ext uri="{FF2B5EF4-FFF2-40B4-BE49-F238E27FC236}">
                <a16:creationId xmlns:a16="http://schemas.microsoft.com/office/drawing/2014/main" id="{32AF10B5-70EC-C3DC-153A-21935992B1A4}"/>
              </a:ext>
            </a:extLst>
          </p:cNvPr>
          <p:cNvGraphicFramePr>
            <a:graphicFrameLocks noGrp="1"/>
          </p:cNvGraphicFramePr>
          <p:nvPr>
            <p:extLst>
              <p:ext uri="{D42A27DB-BD31-4B8C-83A1-F6EECF244321}">
                <p14:modId xmlns:p14="http://schemas.microsoft.com/office/powerpoint/2010/main" val="3793703962"/>
              </p:ext>
            </p:extLst>
          </p:nvPr>
        </p:nvGraphicFramePr>
        <p:xfrm>
          <a:off x="5040401" y="1455110"/>
          <a:ext cx="3163308" cy="2273228"/>
        </p:xfrm>
        <a:graphic>
          <a:graphicData uri="http://schemas.openxmlformats.org/drawingml/2006/table">
            <a:tbl>
              <a:tblPr bandRow="1">
                <a:tableStyleId>{5C22544A-7EE6-4342-B048-85BDC9FD1C3A}</a:tableStyleId>
              </a:tblPr>
              <a:tblGrid>
                <a:gridCol w="778653">
                  <a:extLst>
                    <a:ext uri="{9D8B030D-6E8A-4147-A177-3AD203B41FA5}">
                      <a16:colId xmlns:a16="http://schemas.microsoft.com/office/drawing/2014/main" val="2499639281"/>
                    </a:ext>
                  </a:extLst>
                </a:gridCol>
                <a:gridCol w="794885">
                  <a:extLst>
                    <a:ext uri="{9D8B030D-6E8A-4147-A177-3AD203B41FA5}">
                      <a16:colId xmlns:a16="http://schemas.microsoft.com/office/drawing/2014/main" val="565499613"/>
                    </a:ext>
                  </a:extLst>
                </a:gridCol>
                <a:gridCol w="794885">
                  <a:extLst>
                    <a:ext uri="{9D8B030D-6E8A-4147-A177-3AD203B41FA5}">
                      <a16:colId xmlns:a16="http://schemas.microsoft.com/office/drawing/2014/main" val="741505825"/>
                    </a:ext>
                  </a:extLst>
                </a:gridCol>
                <a:gridCol w="794885">
                  <a:extLst>
                    <a:ext uri="{9D8B030D-6E8A-4147-A177-3AD203B41FA5}">
                      <a16:colId xmlns:a16="http://schemas.microsoft.com/office/drawing/2014/main" val="2095337319"/>
                    </a:ext>
                  </a:extLst>
                </a:gridCol>
              </a:tblGrid>
              <a:tr h="568307">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High</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Medium</a:t>
                      </a:r>
                    </a:p>
                  </a:txBody>
                  <a:tcPr marL="74480" marR="74480" marT="37240" marB="37240" anchor="ctr">
                    <a:lnL w="12700" cmpd="sng">
                      <a:noFill/>
                    </a:lnL>
                    <a:lnR w="12700" cap="flat" cmpd="sng" algn="ctr">
                      <a:solidFill>
                        <a:schemeClr val="accent1">
                          <a:lumMod val="20000"/>
                          <a:lumOff val="80000"/>
                        </a:schemeClr>
                      </a:solidFill>
                      <a:prstDash val="solid"/>
                      <a:round/>
                      <a:headEnd type="none" w="med" len="med"/>
                      <a:tailEnd type="none" w="med" len="med"/>
                    </a:lnR>
                    <a:lnT w="12700" cmpd="sng">
                      <a:noFill/>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FFD54F"/>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High</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mpd="sng">
                      <a:noFill/>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FF6D6D"/>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High</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mpd="sng">
                      <a:noFill/>
                    </a:lnR>
                    <a:lnT w="12700" cmpd="sng">
                      <a:noFill/>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FF6D6D"/>
                    </a:solidFill>
                  </a:tcPr>
                </a:tc>
                <a:extLst>
                  <a:ext uri="{0D108BD9-81ED-4DB2-BD59-A6C34878D82A}">
                    <a16:rowId xmlns:a16="http://schemas.microsoft.com/office/drawing/2014/main" val="20936353"/>
                  </a:ext>
                </a:extLst>
              </a:tr>
              <a:tr h="568307">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Medium</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Low </a:t>
                      </a:r>
                    </a:p>
                  </a:txBody>
                  <a:tcPr marL="74480" marR="74480" marT="37240" marB="3724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Medium </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FFD54F"/>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High</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mpd="sng">
                      <a:noFill/>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FF6D6D"/>
                    </a:solidFill>
                  </a:tcPr>
                </a:tc>
                <a:extLst>
                  <a:ext uri="{0D108BD9-81ED-4DB2-BD59-A6C34878D82A}">
                    <a16:rowId xmlns:a16="http://schemas.microsoft.com/office/drawing/2014/main" val="1791077649"/>
                  </a:ext>
                </a:extLst>
              </a:tr>
              <a:tr h="568307">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Low</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Low</a:t>
                      </a:r>
                    </a:p>
                  </a:txBody>
                  <a:tcPr marL="74480" marR="74480" marT="37240" marB="37240" anchor="ctr">
                    <a:lnL w="12700" cmpd="sng">
                      <a:noFill/>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Low</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pPr algn="ctr"/>
                      <a:r>
                        <a:rPr lang="en-US" sz="1100" b="0" dirty="0">
                          <a:solidFill>
                            <a:schemeClr val="tx1"/>
                          </a:solidFill>
                          <a:latin typeface="Segoe UI Emoji" panose="020B0502040204020203" pitchFamily="34" charset="0"/>
                          <a:ea typeface="Segoe UI Emoji" panose="020B0502040204020203" pitchFamily="34" charset="0"/>
                        </a:rPr>
                        <a:t>Medium</a:t>
                      </a:r>
                    </a:p>
                  </a:txBody>
                  <a:tcPr marL="74480" marR="74480" marT="37240" marB="37240" anchor="ctr">
                    <a:lnL w="12700" cap="flat" cmpd="sng" algn="ctr">
                      <a:solidFill>
                        <a:schemeClr val="accent1">
                          <a:lumMod val="20000"/>
                          <a:lumOff val="80000"/>
                        </a:schemeClr>
                      </a:solidFill>
                      <a:prstDash val="solid"/>
                      <a:round/>
                      <a:headEnd type="none" w="med" len="med"/>
                      <a:tailEnd type="none" w="med" len="med"/>
                    </a:lnL>
                    <a:lnR w="12700" cmpd="sng">
                      <a:noFill/>
                    </a:lnR>
                    <a:lnT w="12700" cap="flat" cmpd="sng" algn="ctr">
                      <a:solidFill>
                        <a:schemeClr val="accent1">
                          <a:lumMod val="20000"/>
                          <a:lumOff val="8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D54F"/>
                    </a:solidFill>
                  </a:tcPr>
                </a:tc>
                <a:extLst>
                  <a:ext uri="{0D108BD9-81ED-4DB2-BD59-A6C34878D82A}">
                    <a16:rowId xmlns:a16="http://schemas.microsoft.com/office/drawing/2014/main" val="4196713543"/>
                  </a:ext>
                </a:extLst>
              </a:tr>
              <a:tr h="568307">
                <a:tc>
                  <a:txBody>
                    <a:bodyPr/>
                    <a:lstStyle/>
                    <a:p>
                      <a:pPr algn="ctr"/>
                      <a:endParaRPr lang="en-US" sz="1100" dirty="0">
                        <a:latin typeface="Segoe UI Emoji" panose="020B0502040204020203" pitchFamily="34" charset="0"/>
                        <a:ea typeface="Segoe UI Emoji" panose="020B0502040204020203" pitchFamily="34" charset="0"/>
                      </a:endParaRP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Low</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Medium</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Segoe UI Emoji" panose="020B0502040204020203" pitchFamily="34" charset="0"/>
                          <a:ea typeface="Segoe UI Emoji" panose="020B0502040204020203" pitchFamily="34" charset="0"/>
                        </a:rPr>
                        <a:t>High</a:t>
                      </a:r>
                    </a:p>
                  </a:txBody>
                  <a:tcPr marL="74480" marR="74480" marT="37240" marB="372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7796664"/>
                  </a:ext>
                </a:extLst>
              </a:tr>
            </a:tbl>
          </a:graphicData>
        </a:graphic>
      </p:graphicFrame>
      <p:sp>
        <p:nvSpPr>
          <p:cNvPr id="14" name="Arrow: U-Turn 13">
            <a:extLst>
              <a:ext uri="{FF2B5EF4-FFF2-40B4-BE49-F238E27FC236}">
                <a16:creationId xmlns:a16="http://schemas.microsoft.com/office/drawing/2014/main" id="{453E111B-78C6-0658-B46D-73CB22064ECB}"/>
              </a:ext>
            </a:extLst>
          </p:cNvPr>
          <p:cNvSpPr/>
          <p:nvPr/>
        </p:nvSpPr>
        <p:spPr>
          <a:xfrm flipV="1">
            <a:off x="2086857" y="4092020"/>
            <a:ext cx="4970285" cy="385928"/>
          </a:xfrm>
          <a:prstGeom prst="uturnArrow">
            <a:avLst>
              <a:gd name="adj1" fmla="val 21212"/>
              <a:gd name="adj2" fmla="val 25000"/>
              <a:gd name="adj3" fmla="val 42052"/>
              <a:gd name="adj4" fmla="val 43750"/>
              <a:gd name="adj5" fmla="val 100000"/>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TextBox 15">
            <a:extLst>
              <a:ext uri="{FF2B5EF4-FFF2-40B4-BE49-F238E27FC236}">
                <a16:creationId xmlns:a16="http://schemas.microsoft.com/office/drawing/2014/main" id="{CE0DCDBB-7955-FB5C-2EE9-E8F5D3447DE6}"/>
              </a:ext>
            </a:extLst>
          </p:cNvPr>
          <p:cNvSpPr txBox="1"/>
          <p:nvPr/>
        </p:nvSpPr>
        <p:spPr>
          <a:xfrm>
            <a:off x="4677630" y="1752959"/>
            <a:ext cx="430887" cy="1274003"/>
          </a:xfrm>
          <a:prstGeom prst="rect">
            <a:avLst/>
          </a:prstGeom>
          <a:noFill/>
        </p:spPr>
        <p:txBody>
          <a:bodyPr vert="vert270" wrap="square" rtlCol="0">
            <a:spAutoFit/>
          </a:bodyPr>
          <a:lstStyle/>
          <a:p>
            <a:r>
              <a:rPr lang="en-US" sz="1600" b="1" dirty="0">
                <a:solidFill>
                  <a:schemeClr val="tx2"/>
                </a:solidFill>
              </a:rPr>
              <a:t>Consequence</a:t>
            </a:r>
          </a:p>
        </p:txBody>
      </p:sp>
      <p:sp>
        <p:nvSpPr>
          <p:cNvPr id="17" name="TextBox 16">
            <a:extLst>
              <a:ext uri="{FF2B5EF4-FFF2-40B4-BE49-F238E27FC236}">
                <a16:creationId xmlns:a16="http://schemas.microsoft.com/office/drawing/2014/main" id="{4BF9F3F8-3A61-5FA5-F8CA-1FD629E65299}"/>
              </a:ext>
            </a:extLst>
          </p:cNvPr>
          <p:cNvSpPr txBox="1"/>
          <p:nvPr/>
        </p:nvSpPr>
        <p:spPr>
          <a:xfrm rot="5400000">
            <a:off x="6936903" y="3125970"/>
            <a:ext cx="430887" cy="1274009"/>
          </a:xfrm>
          <a:prstGeom prst="rect">
            <a:avLst/>
          </a:prstGeom>
          <a:noFill/>
        </p:spPr>
        <p:txBody>
          <a:bodyPr vert="vert270" wrap="square" rtlCol="0">
            <a:spAutoFit/>
          </a:bodyPr>
          <a:lstStyle/>
          <a:p>
            <a:r>
              <a:rPr lang="en-US" sz="1600" b="1" dirty="0">
                <a:solidFill>
                  <a:schemeClr val="tx2"/>
                </a:solidFill>
              </a:rPr>
              <a:t>Likelihood</a:t>
            </a:r>
          </a:p>
        </p:txBody>
      </p:sp>
    </p:spTree>
    <p:extLst>
      <p:ext uri="{BB962C8B-B14F-4D97-AF65-F5344CB8AC3E}">
        <p14:creationId xmlns:p14="http://schemas.microsoft.com/office/powerpoint/2010/main" val="97799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861B1A9-F52B-CE16-694B-4EA29097E11E}"/>
              </a:ext>
            </a:extLst>
          </p:cNvPr>
          <p:cNvSpPr/>
          <p:nvPr/>
        </p:nvSpPr>
        <p:spPr>
          <a:xfrm rot="5400000">
            <a:off x="1691288" y="1910930"/>
            <a:ext cx="876825" cy="634872"/>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solidFill>
            <a:srgbClr val="E6B9B8"/>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 name="Freeform: Shape 4">
            <a:extLst>
              <a:ext uri="{FF2B5EF4-FFF2-40B4-BE49-F238E27FC236}">
                <a16:creationId xmlns:a16="http://schemas.microsoft.com/office/drawing/2014/main" id="{78A5484F-0AE9-DA11-6306-35A18B5824DB}"/>
              </a:ext>
            </a:extLst>
          </p:cNvPr>
          <p:cNvSpPr/>
          <p:nvPr/>
        </p:nvSpPr>
        <p:spPr>
          <a:xfrm>
            <a:off x="3596018" y="935584"/>
            <a:ext cx="876825" cy="634872"/>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 name="Arrow: Right 6">
            <a:extLst>
              <a:ext uri="{FF2B5EF4-FFF2-40B4-BE49-F238E27FC236}">
                <a16:creationId xmlns:a16="http://schemas.microsoft.com/office/drawing/2014/main" id="{7CE596C8-F452-2B79-8733-76644D09ACC4}"/>
              </a:ext>
            </a:extLst>
          </p:cNvPr>
          <p:cNvSpPr/>
          <p:nvPr/>
        </p:nvSpPr>
        <p:spPr>
          <a:xfrm rot="10800000">
            <a:off x="430151" y="496402"/>
            <a:ext cx="1697540" cy="1500256"/>
          </a:xfrm>
          <a:prstGeom prst="rightArrow">
            <a:avLst>
              <a:gd name="adj1" fmla="val 100000"/>
              <a:gd name="adj2" fmla="val 3869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25000" noProof="0" dirty="0">
              <a:ln>
                <a:noFill/>
              </a:ln>
              <a:solidFill>
                <a:prstClr val="white"/>
              </a:solidFill>
              <a:effectLst/>
              <a:uLnTx/>
              <a:uFillTx/>
              <a:latin typeface="Franklin Gothic Book"/>
              <a:ea typeface="+mn-ea"/>
              <a:cs typeface="+mn-cs"/>
            </a:endParaRPr>
          </a:p>
        </p:txBody>
      </p:sp>
      <p:sp>
        <p:nvSpPr>
          <p:cNvPr id="26" name="Arrow: Right 25">
            <a:extLst>
              <a:ext uri="{FF2B5EF4-FFF2-40B4-BE49-F238E27FC236}">
                <a16:creationId xmlns:a16="http://schemas.microsoft.com/office/drawing/2014/main" id="{4F4252BE-A467-9E54-2A9D-76B110503FAC}"/>
              </a:ext>
            </a:extLst>
          </p:cNvPr>
          <p:cNvSpPr/>
          <p:nvPr/>
        </p:nvSpPr>
        <p:spPr>
          <a:xfrm>
            <a:off x="2129701" y="496403"/>
            <a:ext cx="1697541" cy="1500257"/>
          </a:xfrm>
          <a:prstGeom prst="rightArrow">
            <a:avLst>
              <a:gd name="adj1" fmla="val 100000"/>
              <a:gd name="adj2" fmla="val 386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10" name="Star: 12 Points 9">
            <a:extLst>
              <a:ext uri="{FF2B5EF4-FFF2-40B4-BE49-F238E27FC236}">
                <a16:creationId xmlns:a16="http://schemas.microsoft.com/office/drawing/2014/main" id="{0C288F6B-E0FE-94BC-1B5B-DFF1F353C16B}"/>
              </a:ext>
            </a:extLst>
          </p:cNvPr>
          <p:cNvSpPr/>
          <p:nvPr/>
        </p:nvSpPr>
        <p:spPr>
          <a:xfrm>
            <a:off x="826712" y="810844"/>
            <a:ext cx="2603968" cy="823708"/>
          </a:xfrm>
          <a:prstGeom prst="star1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Segoe UI Semibold" panose="020B0702040204020203" pitchFamily="34" charset="0"/>
                <a:cs typeface="Segoe UI Semibold" panose="020B0702040204020203" pitchFamily="34" charset="0"/>
              </a:rPr>
              <a:t>Risk source</a:t>
            </a:r>
          </a:p>
          <a:p>
            <a:pPr algn="ctr"/>
            <a:r>
              <a:rPr lang="en-US" sz="1200" dirty="0">
                <a:latin typeface="Segoe UI Semibold" panose="020B0702040204020203" pitchFamily="34" charset="0"/>
                <a:cs typeface="Segoe UI Semibold" panose="020B0702040204020203" pitchFamily="34" charset="0"/>
              </a:rPr>
              <a:t>[hazard]</a:t>
            </a:r>
          </a:p>
        </p:txBody>
      </p:sp>
      <p:sp>
        <p:nvSpPr>
          <p:cNvPr id="16" name="Rectangle 15">
            <a:extLst>
              <a:ext uri="{FF2B5EF4-FFF2-40B4-BE49-F238E27FC236}">
                <a16:creationId xmlns:a16="http://schemas.microsoft.com/office/drawing/2014/main" id="{9644D118-8832-EEC2-4893-9D8097970746}"/>
              </a:ext>
            </a:extLst>
          </p:cNvPr>
          <p:cNvSpPr/>
          <p:nvPr/>
        </p:nvSpPr>
        <p:spPr>
          <a:xfrm>
            <a:off x="531235" y="2924338"/>
            <a:ext cx="3196931" cy="195845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600"/>
              </a:spcAft>
            </a:pPr>
            <a:r>
              <a:rPr lang="en-US" sz="2400" b="0" i="0" baseline="0" dirty="0">
                <a:solidFill>
                  <a:schemeClr val="tx1"/>
                </a:solidFill>
                <a:latin typeface="Segoe UI Emoji" panose="020B0502040204020203" pitchFamily="34" charset="0"/>
                <a:ea typeface="Segoe UI Emoji" panose="020B0502040204020203" pitchFamily="34" charset="0"/>
              </a:rPr>
              <a:t>Step 1:</a:t>
            </a:r>
          </a:p>
          <a:p>
            <a:pPr lvl="0" algn="ctr"/>
            <a:r>
              <a:rPr lang="en-US" sz="2400" b="0" i="0" baseline="0" dirty="0">
                <a:solidFill>
                  <a:schemeClr val="tx1"/>
                </a:solidFill>
                <a:latin typeface="Segoe UI Emoji" panose="020B0502040204020203" pitchFamily="34" charset="0"/>
                <a:ea typeface="Segoe UI Emoji" panose="020B0502040204020203" pitchFamily="34" charset="0"/>
              </a:rPr>
              <a:t>Identify the consequence – effect on agency goals</a:t>
            </a:r>
            <a:endParaRPr lang="en-US" sz="2400" dirty="0">
              <a:solidFill>
                <a:schemeClr val="tx1"/>
              </a:solidFill>
              <a:latin typeface="Segoe UI Emoji" panose="020B0502040204020203" pitchFamily="34" charset="0"/>
              <a:ea typeface="Segoe UI Emoji" panose="020B0502040204020203" pitchFamily="34" charset="0"/>
            </a:endParaRPr>
          </a:p>
        </p:txBody>
      </p:sp>
      <p:sp>
        <p:nvSpPr>
          <p:cNvPr id="17" name="Rectangle 16">
            <a:extLst>
              <a:ext uri="{FF2B5EF4-FFF2-40B4-BE49-F238E27FC236}">
                <a16:creationId xmlns:a16="http://schemas.microsoft.com/office/drawing/2014/main" id="{7FEBFC7B-D85B-950A-75EA-9D75A451320D}"/>
              </a:ext>
            </a:extLst>
          </p:cNvPr>
          <p:cNvSpPr/>
          <p:nvPr/>
        </p:nvSpPr>
        <p:spPr>
          <a:xfrm>
            <a:off x="4990790" y="286877"/>
            <a:ext cx="3196930" cy="193228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600"/>
              </a:spcAft>
            </a:pPr>
            <a:r>
              <a:rPr lang="en-US" sz="2000" b="0" i="0" baseline="0" dirty="0">
                <a:solidFill>
                  <a:schemeClr val="tx1"/>
                </a:solidFill>
                <a:latin typeface="Segoe UI Emoji" panose="020B0502040204020203" pitchFamily="34" charset="0"/>
                <a:ea typeface="Segoe UI Emoji" panose="020B0502040204020203" pitchFamily="34" charset="0"/>
              </a:rPr>
              <a:t>Step 2:</a:t>
            </a:r>
          </a:p>
          <a:p>
            <a:pPr lvl="0" algn="ctr"/>
            <a:r>
              <a:rPr lang="en-US" sz="2000" b="0" i="0" baseline="0" dirty="0">
                <a:solidFill>
                  <a:schemeClr val="tx1"/>
                </a:solidFill>
                <a:latin typeface="Segoe UI Emoji" panose="020B0502040204020203" pitchFamily="34" charset="0"/>
                <a:ea typeface="Segoe UI Emoji" panose="020B0502040204020203" pitchFamily="34" charset="0"/>
              </a:rPr>
              <a:t>Define the likelihood of potential hazards resulting from emerging modes and technologies  </a:t>
            </a:r>
            <a:endParaRPr lang="en-US" sz="2000" dirty="0">
              <a:solidFill>
                <a:schemeClr val="tx1"/>
              </a:solidFill>
              <a:latin typeface="Segoe UI Emoji" panose="020B0502040204020203" pitchFamily="34" charset="0"/>
              <a:ea typeface="Segoe UI Emoji" panose="020B0502040204020203" pitchFamily="34" charset="0"/>
            </a:endParaRPr>
          </a:p>
        </p:txBody>
      </p:sp>
      <p:sp>
        <p:nvSpPr>
          <p:cNvPr id="19" name="Freeform: Shape 18">
            <a:extLst>
              <a:ext uri="{FF2B5EF4-FFF2-40B4-BE49-F238E27FC236}">
                <a16:creationId xmlns:a16="http://schemas.microsoft.com/office/drawing/2014/main" id="{DD24AB36-158B-E0FC-B149-193E8F800482}"/>
              </a:ext>
            </a:extLst>
          </p:cNvPr>
          <p:cNvSpPr/>
          <p:nvPr/>
        </p:nvSpPr>
        <p:spPr>
          <a:xfrm>
            <a:off x="4040205" y="3573045"/>
            <a:ext cx="740473"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solidFill>
            <a:srgbClr val="E6B9B8"/>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21" name="Freeform: Shape 20">
            <a:extLst>
              <a:ext uri="{FF2B5EF4-FFF2-40B4-BE49-F238E27FC236}">
                <a16:creationId xmlns:a16="http://schemas.microsoft.com/office/drawing/2014/main" id="{09FCD202-1FAA-E755-319A-C20F0F8CB5D4}"/>
              </a:ext>
            </a:extLst>
          </p:cNvPr>
          <p:cNvSpPr/>
          <p:nvPr/>
        </p:nvSpPr>
        <p:spPr>
          <a:xfrm rot="5400000">
            <a:off x="6377842" y="2303679"/>
            <a:ext cx="638044"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22" name="Rectangle 21">
            <a:extLst>
              <a:ext uri="{FF2B5EF4-FFF2-40B4-BE49-F238E27FC236}">
                <a16:creationId xmlns:a16="http://schemas.microsoft.com/office/drawing/2014/main" id="{4B058B2D-BF39-616A-AC66-E7D78761E52E}"/>
              </a:ext>
            </a:extLst>
          </p:cNvPr>
          <p:cNvSpPr/>
          <p:nvPr/>
        </p:nvSpPr>
        <p:spPr>
          <a:xfrm>
            <a:off x="4990790" y="2924338"/>
            <a:ext cx="3196930" cy="195845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600"/>
              </a:spcAft>
            </a:pPr>
            <a:r>
              <a:rPr lang="en-US" sz="2400" dirty="0">
                <a:solidFill>
                  <a:schemeClr val="tx1"/>
                </a:solidFill>
                <a:latin typeface="Segoe UI Emoji" panose="020B0502040204020203" pitchFamily="34" charset="0"/>
                <a:ea typeface="Segoe UI Emoji" panose="020B0502040204020203" pitchFamily="34" charset="0"/>
              </a:rPr>
              <a:t>Step 3:</a:t>
            </a:r>
          </a:p>
          <a:p>
            <a:pPr lvl="0" algn="ctr"/>
            <a:r>
              <a:rPr lang="en-US" sz="2400" dirty="0">
                <a:solidFill>
                  <a:schemeClr val="tx1"/>
                </a:solidFill>
                <a:latin typeface="Segoe UI Emoji" panose="020B0502040204020203" pitchFamily="34" charset="0"/>
                <a:ea typeface="Segoe UI Emoji" panose="020B0502040204020203" pitchFamily="34" charset="0"/>
              </a:rPr>
              <a:t>Assess risk priority</a:t>
            </a:r>
          </a:p>
        </p:txBody>
      </p:sp>
    </p:spTree>
    <p:extLst>
      <p:ext uri="{BB962C8B-B14F-4D97-AF65-F5344CB8AC3E}">
        <p14:creationId xmlns:p14="http://schemas.microsoft.com/office/powerpoint/2010/main" val="403845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DCDB"/>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9E65556-C46D-0A68-9E5D-77C3D31DAD4F}"/>
              </a:ext>
            </a:extLst>
          </p:cNvPr>
          <p:cNvSpPr/>
          <p:nvPr/>
        </p:nvSpPr>
        <p:spPr>
          <a:xfrm rot="5400000">
            <a:off x="2318302" y="478853"/>
            <a:ext cx="333093" cy="1308761"/>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Security &amp; privacy</a:t>
            </a:r>
          </a:p>
        </p:txBody>
      </p:sp>
      <p:sp>
        <p:nvSpPr>
          <p:cNvPr id="13" name="Rectangle 12">
            <a:extLst>
              <a:ext uri="{FF2B5EF4-FFF2-40B4-BE49-F238E27FC236}">
                <a16:creationId xmlns:a16="http://schemas.microsoft.com/office/drawing/2014/main" id="{695CE425-8829-6EC6-B88F-46E9C5FC3B56}"/>
              </a:ext>
            </a:extLst>
          </p:cNvPr>
          <p:cNvSpPr/>
          <p:nvPr/>
        </p:nvSpPr>
        <p:spPr>
          <a:xfrm rot="5400000">
            <a:off x="7824433" y="478853"/>
            <a:ext cx="339916" cy="1308761"/>
          </a:xfrm>
          <a:prstGeom prst="rect">
            <a:avLst/>
          </a:prstGeom>
          <a:solidFill>
            <a:schemeClr val="accent2">
              <a:lumMod val="40000"/>
              <a:lumOff val="6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Internal goals</a:t>
            </a:r>
          </a:p>
        </p:txBody>
      </p:sp>
      <p:sp>
        <p:nvSpPr>
          <p:cNvPr id="14" name="Freeform: Shape 13">
            <a:extLst>
              <a:ext uri="{FF2B5EF4-FFF2-40B4-BE49-F238E27FC236}">
                <a16:creationId xmlns:a16="http://schemas.microsoft.com/office/drawing/2014/main" id="{99C3892B-D73F-C4EF-95C3-5AE2707DE25E}"/>
              </a:ext>
            </a:extLst>
          </p:cNvPr>
          <p:cNvSpPr/>
          <p:nvPr/>
        </p:nvSpPr>
        <p:spPr>
          <a:xfrm rot="16200000">
            <a:off x="4436304" y="1309440"/>
            <a:ext cx="264253" cy="40128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9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15" name="Rectangle 14">
            <a:extLst>
              <a:ext uri="{FF2B5EF4-FFF2-40B4-BE49-F238E27FC236}">
                <a16:creationId xmlns:a16="http://schemas.microsoft.com/office/drawing/2014/main" id="{579048C0-9EB8-4F9A-0ADD-74FCB447824B}"/>
              </a:ext>
            </a:extLst>
          </p:cNvPr>
          <p:cNvSpPr/>
          <p:nvPr/>
        </p:nvSpPr>
        <p:spPr>
          <a:xfrm rot="5400000">
            <a:off x="937301" y="477969"/>
            <a:ext cx="338555" cy="1310528"/>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Equity</a:t>
            </a:r>
          </a:p>
        </p:txBody>
      </p:sp>
      <p:sp>
        <p:nvSpPr>
          <p:cNvPr id="16" name="Rectangle 15">
            <a:extLst>
              <a:ext uri="{FF2B5EF4-FFF2-40B4-BE49-F238E27FC236}">
                <a16:creationId xmlns:a16="http://schemas.microsoft.com/office/drawing/2014/main" id="{65FB050D-6B3F-5576-A458-8866ACDD089D}"/>
              </a:ext>
            </a:extLst>
          </p:cNvPr>
          <p:cNvSpPr/>
          <p:nvPr/>
        </p:nvSpPr>
        <p:spPr>
          <a:xfrm rot="5400000">
            <a:off x="3695687" y="478853"/>
            <a:ext cx="333093" cy="1308760"/>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Safety</a:t>
            </a:r>
          </a:p>
        </p:txBody>
      </p:sp>
      <p:sp>
        <p:nvSpPr>
          <p:cNvPr id="17" name="Rectangle 16">
            <a:extLst>
              <a:ext uri="{FF2B5EF4-FFF2-40B4-BE49-F238E27FC236}">
                <a16:creationId xmlns:a16="http://schemas.microsoft.com/office/drawing/2014/main" id="{4FBD5EAA-F5CB-70CF-9385-3858E9C38D66}"/>
              </a:ext>
            </a:extLst>
          </p:cNvPr>
          <p:cNvSpPr/>
          <p:nvPr/>
        </p:nvSpPr>
        <p:spPr>
          <a:xfrm rot="5400000">
            <a:off x="5073071" y="478853"/>
            <a:ext cx="333096" cy="1308760"/>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Sustainability</a:t>
            </a:r>
          </a:p>
        </p:txBody>
      </p:sp>
      <p:sp>
        <p:nvSpPr>
          <p:cNvPr id="18" name="Rectangle 17">
            <a:extLst>
              <a:ext uri="{FF2B5EF4-FFF2-40B4-BE49-F238E27FC236}">
                <a16:creationId xmlns:a16="http://schemas.microsoft.com/office/drawing/2014/main" id="{141BB959-DCBC-B412-C249-540F95BD6E62}"/>
              </a:ext>
            </a:extLst>
          </p:cNvPr>
          <p:cNvSpPr/>
          <p:nvPr/>
        </p:nvSpPr>
        <p:spPr>
          <a:xfrm rot="5400000">
            <a:off x="6447726" y="478853"/>
            <a:ext cx="338555" cy="1308760"/>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Mobility</a:t>
            </a:r>
          </a:p>
        </p:txBody>
      </p:sp>
      <p:sp>
        <p:nvSpPr>
          <p:cNvPr id="54" name="TextBox 53">
            <a:extLst>
              <a:ext uri="{FF2B5EF4-FFF2-40B4-BE49-F238E27FC236}">
                <a16:creationId xmlns:a16="http://schemas.microsoft.com/office/drawing/2014/main" id="{FD20E9D6-3F9C-653A-67D6-E2AAC75B7C67}"/>
              </a:ext>
            </a:extLst>
          </p:cNvPr>
          <p:cNvSpPr txBox="1"/>
          <p:nvPr/>
        </p:nvSpPr>
        <p:spPr>
          <a:xfrm>
            <a:off x="573573" y="1540383"/>
            <a:ext cx="7886082"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latin typeface="Segoe UI Semibold" panose="020B0702040204020203" pitchFamily="34" charset="0"/>
                <a:ea typeface="Segoe UI Emoji" panose="020B0502040204020203" pitchFamily="34" charset="0"/>
                <a:cs typeface="Segoe UI Semibold" panose="020B0702040204020203" pitchFamily="34" charset="0"/>
              </a:rPr>
              <a:t>Consequence severity rating</a:t>
            </a:r>
          </a:p>
        </p:txBody>
      </p:sp>
      <p:sp>
        <p:nvSpPr>
          <p:cNvPr id="2" name="Title 1">
            <a:extLst>
              <a:ext uri="{FF2B5EF4-FFF2-40B4-BE49-F238E27FC236}">
                <a16:creationId xmlns:a16="http://schemas.microsoft.com/office/drawing/2014/main" id="{E88108B4-0216-9052-3A2B-679235DF6489}"/>
              </a:ext>
            </a:extLst>
          </p:cNvPr>
          <p:cNvSpPr txBox="1">
            <a:spLocks/>
          </p:cNvSpPr>
          <p:nvPr/>
        </p:nvSpPr>
        <p:spPr>
          <a:xfrm>
            <a:off x="532686" y="464317"/>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Segoe UI Semibold" panose="020B0702040204020203" pitchFamily="34" charset="0"/>
                <a:ea typeface="Segoe UI Emoji" panose="020B0502040204020203" pitchFamily="34" charset="0"/>
                <a:cs typeface="Segoe UI Semibold" panose="020B0702040204020203" pitchFamily="34" charset="0"/>
              </a:rPr>
              <a:t>Agency goal exposed to risk</a:t>
            </a:r>
          </a:p>
        </p:txBody>
      </p:sp>
      <p:grpSp>
        <p:nvGrpSpPr>
          <p:cNvPr id="25" name="Group 24">
            <a:extLst>
              <a:ext uri="{FF2B5EF4-FFF2-40B4-BE49-F238E27FC236}">
                <a16:creationId xmlns:a16="http://schemas.microsoft.com/office/drawing/2014/main" id="{8815FEB6-A4F1-3E22-4F9F-95F1E0E5FC8A}"/>
              </a:ext>
            </a:extLst>
          </p:cNvPr>
          <p:cNvGrpSpPr/>
          <p:nvPr/>
        </p:nvGrpSpPr>
        <p:grpSpPr>
          <a:xfrm>
            <a:off x="5400827" y="2147587"/>
            <a:ext cx="3351775" cy="2691302"/>
            <a:chOff x="3759828" y="2709028"/>
            <a:chExt cx="1739234" cy="2604222"/>
          </a:xfrm>
        </p:grpSpPr>
        <p:pic>
          <p:nvPicPr>
            <p:cNvPr id="27" name="Picture 26" descr="A picture containing calendar&#10;&#10;Description automatically generated">
              <a:extLst>
                <a:ext uri="{FF2B5EF4-FFF2-40B4-BE49-F238E27FC236}">
                  <a16:creationId xmlns:a16="http://schemas.microsoft.com/office/drawing/2014/main" id="{5ED34840-483A-8186-E699-E824090C5E99}"/>
                </a:ext>
              </a:extLst>
            </p:cNvPr>
            <p:cNvPicPr>
              <a:picLocks noChangeAspect="1"/>
            </p:cNvPicPr>
            <p:nvPr/>
          </p:nvPicPr>
          <p:blipFill>
            <a:blip r:embed="rId3"/>
            <a:stretch>
              <a:fillRect/>
            </a:stretch>
          </p:blipFill>
          <p:spPr>
            <a:xfrm>
              <a:off x="3759829" y="2709028"/>
              <a:ext cx="1739233" cy="1076258"/>
            </a:xfrm>
            <a:prstGeom prst="rect">
              <a:avLst/>
            </a:prstGeom>
            <a:ln>
              <a:solidFill>
                <a:srgbClr val="C65911"/>
              </a:solidFill>
            </a:ln>
          </p:spPr>
        </p:pic>
        <p:pic>
          <p:nvPicPr>
            <p:cNvPr id="29" name="Picture 28" descr="Table&#10;&#10;Description automatically generated">
              <a:extLst>
                <a:ext uri="{FF2B5EF4-FFF2-40B4-BE49-F238E27FC236}">
                  <a16:creationId xmlns:a16="http://schemas.microsoft.com/office/drawing/2014/main" id="{3F5554F2-DE5F-5E78-2557-AEAD61B899ED}"/>
                </a:ext>
              </a:extLst>
            </p:cNvPr>
            <p:cNvPicPr>
              <a:picLocks noChangeAspect="1"/>
            </p:cNvPicPr>
            <p:nvPr/>
          </p:nvPicPr>
          <p:blipFill>
            <a:blip r:embed="rId4"/>
            <a:stretch>
              <a:fillRect/>
            </a:stretch>
          </p:blipFill>
          <p:spPr>
            <a:xfrm>
              <a:off x="3759828" y="3770224"/>
              <a:ext cx="1739233" cy="868329"/>
            </a:xfrm>
            <a:prstGeom prst="rect">
              <a:avLst/>
            </a:prstGeom>
            <a:ln>
              <a:solidFill>
                <a:srgbClr val="C65911"/>
              </a:solidFill>
            </a:ln>
          </p:spPr>
        </p:pic>
        <p:pic>
          <p:nvPicPr>
            <p:cNvPr id="30" name="Picture 29" descr="Text&#10;&#10;Description automatically generated">
              <a:extLst>
                <a:ext uri="{FF2B5EF4-FFF2-40B4-BE49-F238E27FC236}">
                  <a16:creationId xmlns:a16="http://schemas.microsoft.com/office/drawing/2014/main" id="{0B391CEC-15EA-A741-4623-DCC9465535FE}"/>
                </a:ext>
              </a:extLst>
            </p:cNvPr>
            <p:cNvPicPr>
              <a:picLocks noChangeAspect="1"/>
            </p:cNvPicPr>
            <p:nvPr/>
          </p:nvPicPr>
          <p:blipFill>
            <a:blip r:embed="rId5"/>
            <a:stretch>
              <a:fillRect/>
            </a:stretch>
          </p:blipFill>
          <p:spPr>
            <a:xfrm>
              <a:off x="3759829" y="4640884"/>
              <a:ext cx="1739233" cy="672366"/>
            </a:xfrm>
            <a:prstGeom prst="rect">
              <a:avLst/>
            </a:prstGeom>
            <a:ln>
              <a:solidFill>
                <a:srgbClr val="C65911"/>
              </a:solidFill>
            </a:ln>
          </p:spPr>
        </p:pic>
      </p:grpSp>
      <p:sp>
        <p:nvSpPr>
          <p:cNvPr id="31" name="Freeform: Shape 30">
            <a:extLst>
              <a:ext uri="{FF2B5EF4-FFF2-40B4-BE49-F238E27FC236}">
                <a16:creationId xmlns:a16="http://schemas.microsoft.com/office/drawing/2014/main" id="{1F246093-8855-C4FF-211B-B6DA6C7C5996}"/>
              </a:ext>
            </a:extLst>
          </p:cNvPr>
          <p:cNvSpPr/>
          <p:nvPr/>
        </p:nvSpPr>
        <p:spPr>
          <a:xfrm rot="16200000">
            <a:off x="4291669" y="-140287"/>
            <a:ext cx="495590" cy="77071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9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33" name="TextBox 32">
            <a:extLst>
              <a:ext uri="{FF2B5EF4-FFF2-40B4-BE49-F238E27FC236}">
                <a16:creationId xmlns:a16="http://schemas.microsoft.com/office/drawing/2014/main" id="{127D5B89-11E3-DCBF-826C-DA9F7EEF211B}"/>
              </a:ext>
            </a:extLst>
          </p:cNvPr>
          <p:cNvSpPr txBox="1"/>
          <p:nvPr/>
        </p:nvSpPr>
        <p:spPr>
          <a:xfrm>
            <a:off x="3802836" y="390454"/>
            <a:ext cx="1531188" cy="369332"/>
          </a:xfrm>
          <a:prstGeom prst="rect">
            <a:avLst/>
          </a:prstGeom>
          <a:noFill/>
        </p:spPr>
        <p:txBody>
          <a:bodyPr wrap="none" rtlCol="0">
            <a:spAutoFit/>
          </a:bodyPr>
          <a:lstStyle/>
          <a:p>
            <a:r>
              <a:rPr lang="en-US" b="1" dirty="0">
                <a:solidFill>
                  <a:srgbClr val="C00000"/>
                </a:solidFill>
                <a:latin typeface="Segoe UI Emoji" panose="020B0502040204020203" pitchFamily="34" charset="0"/>
                <a:ea typeface="Segoe UI Emoji" panose="020B0502040204020203" pitchFamily="34" charset="0"/>
              </a:rPr>
              <a:t>Consequence</a:t>
            </a:r>
          </a:p>
        </p:txBody>
      </p:sp>
      <p:sp>
        <p:nvSpPr>
          <p:cNvPr id="24" name="Text Placeholder 2">
            <a:extLst>
              <a:ext uri="{FF2B5EF4-FFF2-40B4-BE49-F238E27FC236}">
                <a16:creationId xmlns:a16="http://schemas.microsoft.com/office/drawing/2014/main" id="{99E4DE6D-201F-0E53-555B-4102C6810496}"/>
              </a:ext>
            </a:extLst>
          </p:cNvPr>
          <p:cNvSpPr txBox="1">
            <a:spLocks/>
          </p:cNvSpPr>
          <p:nvPr/>
        </p:nvSpPr>
        <p:spPr>
          <a:xfrm>
            <a:off x="-21216" y="1834274"/>
            <a:ext cx="5583863" cy="3124173"/>
          </a:xfrm>
          <a:prstGeom prst="rect">
            <a:avLst/>
          </a:prstGeom>
        </p:spPr>
        <p:txBody>
          <a:bodyPr vert="horz" lIns="91440" tIns="45720" rIns="91440" bIns="45720" rtlCol="0" anchor="t" anchorCtr="0">
            <a:noAutofit/>
          </a:bodyPr>
          <a:lst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sz="1400" b="1" dirty="0">
                <a:latin typeface="Calibri" panose="020F0502020204030204" pitchFamily="34" charset="0"/>
                <a:ea typeface="Segoe UI Emoji" panose="020B0502040204020203" pitchFamily="34" charset="0"/>
                <a:cs typeface="Calibri" panose="020F0502020204030204" pitchFamily="34" charset="0"/>
              </a:rPr>
              <a:t>Risk sources (hazards) derive from literature review and Spring 2022 peer exchanges</a:t>
            </a:r>
          </a:p>
          <a:p>
            <a:pPr>
              <a:spcBef>
                <a:spcPts val="600"/>
              </a:spcBef>
            </a:pPr>
            <a:r>
              <a:rPr lang="en-US" sz="1400" b="1" dirty="0">
                <a:latin typeface="Calibri" panose="020F0502020204030204" pitchFamily="34" charset="0"/>
                <a:ea typeface="Segoe UI Emoji" panose="020B0502040204020203" pitchFamily="34" charset="0"/>
                <a:cs typeface="Calibri" panose="020F0502020204030204" pitchFamily="34" charset="0"/>
              </a:rPr>
              <a:t>Agency goals: selected after literature review and in consultation with NCHRP study panel</a:t>
            </a:r>
          </a:p>
          <a:p>
            <a:pPr lvl="1"/>
            <a:r>
              <a:rPr lang="en-US" sz="1400" b="1" dirty="0">
                <a:latin typeface="Calibri" panose="020F0502020204030204" pitchFamily="34" charset="0"/>
                <a:ea typeface="Segoe UI Emoji" panose="020B0502040204020203" pitchFamily="34" charset="0"/>
                <a:cs typeface="Calibri" panose="020F0502020204030204" pitchFamily="34" charset="0"/>
              </a:rPr>
              <a:t>Internal goals: workforce, financial stability, liability, etc.</a:t>
            </a:r>
          </a:p>
          <a:p>
            <a:pPr>
              <a:spcBef>
                <a:spcPts val="600"/>
              </a:spcBef>
            </a:pPr>
            <a:r>
              <a:rPr lang="en-US" sz="1400" b="1" dirty="0">
                <a:latin typeface="Calibri" panose="020F0502020204030204" pitchFamily="34" charset="0"/>
                <a:ea typeface="Segoe UI Emoji" panose="020B0502040204020203" pitchFamily="34" charset="0"/>
                <a:cs typeface="Calibri" panose="020F0502020204030204" pitchFamily="34" charset="0"/>
              </a:rPr>
              <a:t>Use table to rate differing levels of severity for hazard/goal/technology combinations</a:t>
            </a:r>
          </a:p>
          <a:p>
            <a:pPr lvl="1"/>
            <a:r>
              <a:rPr lang="en-US" sz="1400" b="1" dirty="0">
                <a:latin typeface="Calibri" panose="020F0502020204030204" pitchFamily="34" charset="0"/>
                <a:ea typeface="Segoe UI Emoji" panose="020B0502040204020203" pitchFamily="34" charset="0"/>
                <a:cs typeface="Calibri" panose="020F0502020204030204" pitchFamily="34" charset="0"/>
              </a:rPr>
              <a:t>Scale: 1 = low consequence; 4 = most severe impact</a:t>
            </a:r>
          </a:p>
          <a:p>
            <a:pPr lvl="1"/>
            <a:r>
              <a:rPr lang="en-US" sz="1400" b="1" dirty="0">
                <a:latin typeface="Calibri" panose="020F0502020204030204" pitchFamily="34" charset="0"/>
                <a:ea typeface="Segoe UI Emoji" panose="020B0502040204020203" pitchFamily="34" charset="0"/>
                <a:cs typeface="Calibri" panose="020F0502020204030204" pitchFamily="34" charset="0"/>
              </a:rPr>
              <a:t>“4” is reserved for widespread injury, death, severe economic impact, or major grievous inequity</a:t>
            </a:r>
          </a:p>
          <a:p>
            <a:pPr lvl="1"/>
            <a:r>
              <a:rPr lang="en-US" sz="1400" b="1" dirty="0">
                <a:latin typeface="Calibri" panose="020F0502020204030204" pitchFamily="34" charset="0"/>
                <a:ea typeface="Segoe UI Emoji" panose="020B0502040204020203" pitchFamily="34" charset="0"/>
                <a:cs typeface="Calibri" panose="020F0502020204030204" pitchFamily="34" charset="0"/>
              </a:rPr>
              <a:t>opportunity cost of </a:t>
            </a:r>
            <a:r>
              <a:rPr lang="en-US" sz="1400" b="1" u="sng" dirty="0">
                <a:latin typeface="Calibri" panose="020F0502020204030204" pitchFamily="34" charset="0"/>
                <a:ea typeface="Segoe UI Emoji" panose="020B0502040204020203" pitchFamily="34" charset="0"/>
                <a:cs typeface="Calibri" panose="020F0502020204030204" pitchFamily="34" charset="0"/>
              </a:rPr>
              <a:t>non</a:t>
            </a:r>
            <a:r>
              <a:rPr lang="en-US" sz="1400" b="1" dirty="0">
                <a:latin typeface="Calibri" panose="020F0502020204030204" pitchFamily="34" charset="0"/>
                <a:ea typeface="Segoe UI Emoji" panose="020B0502040204020203" pitchFamily="34" charset="0"/>
                <a:cs typeface="Calibri" panose="020F0502020204030204" pitchFamily="34" charset="0"/>
              </a:rPr>
              <a:t>-implementation can also be fit in</a:t>
            </a:r>
          </a:p>
          <a:p>
            <a:pPr>
              <a:spcBef>
                <a:spcPts val="600"/>
              </a:spcBef>
            </a:pPr>
            <a:r>
              <a:rPr lang="en-US" sz="1400" b="1" dirty="0">
                <a:latin typeface="Calibri" panose="020F0502020204030204" pitchFamily="34" charset="0"/>
                <a:ea typeface="Segoe UI Emoji" panose="020B0502040204020203" pitchFamily="34" charset="0"/>
                <a:cs typeface="Calibri" panose="020F0502020204030204" pitchFamily="34" charset="0"/>
              </a:rPr>
              <a:t>Rating table designed to be suggestive, not comprehensive</a:t>
            </a:r>
          </a:p>
          <a:p>
            <a:pPr lvl="1"/>
            <a:r>
              <a:rPr lang="en-US" sz="1400" b="1" dirty="0">
                <a:latin typeface="Calibri" panose="020F0502020204030204" pitchFamily="34" charset="0"/>
                <a:ea typeface="Segoe UI Emoji" panose="020B0502040204020203" pitchFamily="34" charset="0"/>
                <a:cs typeface="Calibri" panose="020F0502020204030204" pitchFamily="34" charset="0"/>
              </a:rPr>
              <a:t>Should be tailored to local circumstances, goal priorities</a:t>
            </a:r>
          </a:p>
          <a:p>
            <a:endParaRPr lang="en-US" sz="1800" dirty="0">
              <a:latin typeface="Segoe UI Emoji" panose="020B0502040204020203" pitchFamily="34" charset="0"/>
              <a:ea typeface="Segoe UI Emoji" panose="020B0502040204020203" pitchFamily="34" charset="0"/>
            </a:endParaRPr>
          </a:p>
        </p:txBody>
      </p:sp>
    </p:spTree>
    <p:extLst>
      <p:ext uri="{BB962C8B-B14F-4D97-AF65-F5344CB8AC3E}">
        <p14:creationId xmlns:p14="http://schemas.microsoft.com/office/powerpoint/2010/main" val="68792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BF959AD-0DFA-2087-A174-A1877FAEBC4B}"/>
              </a:ext>
            </a:extLst>
          </p:cNvPr>
          <p:cNvSpPr/>
          <p:nvPr/>
        </p:nvSpPr>
        <p:spPr>
          <a:xfrm>
            <a:off x="5955862" y="117725"/>
            <a:ext cx="2997070" cy="300761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29" name="Rectangle 28">
            <a:extLst>
              <a:ext uri="{FF2B5EF4-FFF2-40B4-BE49-F238E27FC236}">
                <a16:creationId xmlns:a16="http://schemas.microsoft.com/office/drawing/2014/main" id="{E00E921E-AF42-495D-0AFE-BA89A478A0AF}"/>
              </a:ext>
            </a:extLst>
          </p:cNvPr>
          <p:cNvSpPr/>
          <p:nvPr/>
        </p:nvSpPr>
        <p:spPr>
          <a:xfrm>
            <a:off x="200167" y="3279321"/>
            <a:ext cx="8752765" cy="16386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 name="Freeform: Shape 6">
            <a:extLst>
              <a:ext uri="{FF2B5EF4-FFF2-40B4-BE49-F238E27FC236}">
                <a16:creationId xmlns:a16="http://schemas.microsoft.com/office/drawing/2014/main" id="{A4E6B1BE-81EF-B213-2EBB-588EDB1394A2}"/>
              </a:ext>
            </a:extLst>
          </p:cNvPr>
          <p:cNvSpPr/>
          <p:nvPr/>
        </p:nvSpPr>
        <p:spPr>
          <a:xfrm>
            <a:off x="-1" y="1106881"/>
            <a:ext cx="520459" cy="634797"/>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8" name="Freeform: Shape 7">
            <a:extLst>
              <a:ext uri="{FF2B5EF4-FFF2-40B4-BE49-F238E27FC236}">
                <a16:creationId xmlns:a16="http://schemas.microsoft.com/office/drawing/2014/main" id="{1C4252EB-0BB8-8F90-6DDB-E476026104EF}"/>
              </a:ext>
            </a:extLst>
          </p:cNvPr>
          <p:cNvSpPr/>
          <p:nvPr/>
        </p:nvSpPr>
        <p:spPr>
          <a:xfrm>
            <a:off x="2066566" y="2085910"/>
            <a:ext cx="1461757" cy="512712"/>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‘Signpost indicator’ LOC</a:t>
            </a:r>
            <a:r>
              <a:rPr kumimoji="0" lang="en-US" sz="1000" b="1" i="0" u="none" strike="noStrike" kern="1200" cap="none" spc="0" normalizeH="0" baseline="30000" noProof="0" dirty="0">
                <a:ln>
                  <a:noFill/>
                </a:ln>
                <a:solidFill>
                  <a:prstClr val="white"/>
                </a:solidFill>
                <a:effectLst/>
                <a:uLnTx/>
                <a:uFillTx/>
                <a:latin typeface="Segoe UI Emoji" panose="020B0502040204020203" pitchFamily="34" charset="0"/>
                <a:ea typeface="Segoe UI Emoji" panose="020B0502040204020203" pitchFamily="34" charset="0"/>
              </a:rPr>
              <a:t>*</a:t>
            </a:r>
            <a:r>
              <a:rPr kumimoji="0" lang="en-US" sz="11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 measure</a:t>
            </a:r>
          </a:p>
        </p:txBody>
      </p:sp>
      <p:sp>
        <p:nvSpPr>
          <p:cNvPr id="9" name="Freeform: Shape 8">
            <a:extLst>
              <a:ext uri="{FF2B5EF4-FFF2-40B4-BE49-F238E27FC236}">
                <a16:creationId xmlns:a16="http://schemas.microsoft.com/office/drawing/2014/main" id="{73C6ACD2-CA64-434F-8ECE-6F9FC3C701D4}"/>
              </a:ext>
            </a:extLst>
          </p:cNvPr>
          <p:cNvSpPr/>
          <p:nvPr/>
        </p:nvSpPr>
        <p:spPr>
          <a:xfrm>
            <a:off x="4187507" y="989823"/>
            <a:ext cx="1545396" cy="585168"/>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‘Characteristics-based’ LOC</a:t>
            </a:r>
            <a:r>
              <a:rPr kumimoji="0" lang="en-US" sz="1000" b="1" i="0" u="none" strike="noStrike" kern="1200" cap="none" spc="0" normalizeH="0" baseline="30000" noProof="0" dirty="0">
                <a:ln>
                  <a:noFill/>
                </a:ln>
                <a:solidFill>
                  <a:prstClr val="white"/>
                </a:solidFill>
                <a:effectLst/>
                <a:uLnTx/>
                <a:uFillTx/>
                <a:latin typeface="Segoe UI Emoji" panose="020B0502040204020203" pitchFamily="34" charset="0"/>
                <a:ea typeface="Segoe UI Emoji" panose="020B0502040204020203" pitchFamily="34" charset="0"/>
              </a:rPr>
              <a:t>* </a:t>
            </a:r>
            <a:r>
              <a:rPr kumimoji="0" lang="en-US" sz="11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measure</a:t>
            </a:r>
          </a:p>
        </p:txBody>
      </p:sp>
      <p:sp>
        <p:nvSpPr>
          <p:cNvPr id="10" name="TextBox 9">
            <a:extLst>
              <a:ext uri="{FF2B5EF4-FFF2-40B4-BE49-F238E27FC236}">
                <a16:creationId xmlns:a16="http://schemas.microsoft.com/office/drawing/2014/main" id="{A0000534-75E6-96FC-2B88-8E4F8F381E96}"/>
              </a:ext>
            </a:extLst>
          </p:cNvPr>
          <p:cNvSpPr txBox="1"/>
          <p:nvPr/>
        </p:nvSpPr>
        <p:spPr>
          <a:xfrm>
            <a:off x="4309264" y="635852"/>
            <a:ext cx="1544012"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*’LOC’=Level of concern</a:t>
            </a:r>
          </a:p>
        </p:txBody>
      </p:sp>
      <p:sp>
        <p:nvSpPr>
          <p:cNvPr id="11" name="TextBox 10">
            <a:extLst>
              <a:ext uri="{FF2B5EF4-FFF2-40B4-BE49-F238E27FC236}">
                <a16:creationId xmlns:a16="http://schemas.microsoft.com/office/drawing/2014/main" id="{E0F2ED9A-E4AA-C209-C517-C4C003033FCE}"/>
              </a:ext>
            </a:extLst>
          </p:cNvPr>
          <p:cNvSpPr txBox="1"/>
          <p:nvPr/>
        </p:nvSpPr>
        <p:spPr>
          <a:xfrm>
            <a:off x="2373795" y="1708935"/>
            <a:ext cx="516870"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Yes</a:t>
            </a:r>
          </a:p>
        </p:txBody>
      </p:sp>
      <p:sp>
        <p:nvSpPr>
          <p:cNvPr id="19" name="Diamond 18">
            <a:extLst>
              <a:ext uri="{FF2B5EF4-FFF2-40B4-BE49-F238E27FC236}">
                <a16:creationId xmlns:a16="http://schemas.microsoft.com/office/drawing/2014/main" id="{E3A2A050-DF4B-F924-2D08-006AA0D27A48}"/>
              </a:ext>
            </a:extLst>
          </p:cNvPr>
          <p:cNvSpPr/>
          <p:nvPr/>
        </p:nvSpPr>
        <p:spPr>
          <a:xfrm>
            <a:off x="1913115" y="909864"/>
            <a:ext cx="1768661" cy="745086"/>
          </a:xfrm>
          <a:prstGeom prst="diamond">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Signpost Data Available?</a:t>
            </a:r>
          </a:p>
        </p:txBody>
      </p:sp>
      <p:cxnSp>
        <p:nvCxnSpPr>
          <p:cNvPr id="20" name="Straight Arrow Connector 19">
            <a:extLst>
              <a:ext uri="{FF2B5EF4-FFF2-40B4-BE49-F238E27FC236}">
                <a16:creationId xmlns:a16="http://schemas.microsoft.com/office/drawing/2014/main" id="{44770DA0-A785-4D78-A84F-759C7CFD5963}"/>
              </a:ext>
            </a:extLst>
          </p:cNvPr>
          <p:cNvCxnSpPr>
            <a:cxnSpLocks/>
            <a:stCxn id="19" idx="2"/>
          </p:cNvCxnSpPr>
          <p:nvPr/>
        </p:nvCxnSpPr>
        <p:spPr>
          <a:xfrm>
            <a:off x="2797446" y="1654950"/>
            <a:ext cx="0" cy="38619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C65A66A-837B-5793-F121-0C14F4FA71AC}"/>
              </a:ext>
            </a:extLst>
          </p:cNvPr>
          <p:cNvCxnSpPr>
            <a:cxnSpLocks/>
            <a:stCxn id="19" idx="3"/>
          </p:cNvCxnSpPr>
          <p:nvPr/>
        </p:nvCxnSpPr>
        <p:spPr>
          <a:xfrm>
            <a:off x="3681776" y="1282407"/>
            <a:ext cx="44985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82E53C2-F825-3347-3665-7B8CF20B4781}"/>
              </a:ext>
            </a:extLst>
          </p:cNvPr>
          <p:cNvSpPr txBox="1"/>
          <p:nvPr/>
        </p:nvSpPr>
        <p:spPr>
          <a:xfrm>
            <a:off x="3375132" y="1044837"/>
            <a:ext cx="994205"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No</a:t>
            </a:r>
          </a:p>
        </p:txBody>
      </p:sp>
      <p:sp>
        <p:nvSpPr>
          <p:cNvPr id="24" name="Freeform: Shape 23">
            <a:extLst>
              <a:ext uri="{FF2B5EF4-FFF2-40B4-BE49-F238E27FC236}">
                <a16:creationId xmlns:a16="http://schemas.microsoft.com/office/drawing/2014/main" id="{B9D7C4D3-995A-70F9-3707-E8155E3CA29B}"/>
              </a:ext>
            </a:extLst>
          </p:cNvPr>
          <p:cNvSpPr/>
          <p:nvPr/>
        </p:nvSpPr>
        <p:spPr>
          <a:xfrm>
            <a:off x="304602" y="1122923"/>
            <a:ext cx="1657560" cy="664439"/>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dirty="0">
                <a:ln>
                  <a:noFill/>
                </a:ln>
                <a:solidFill>
                  <a:sysClr val="windowText" lastClr="000000"/>
                </a:solidFill>
                <a:effectLst/>
                <a:uLnTx/>
                <a:uFillTx/>
                <a:latin typeface="Segoe UI Emoji" panose="020B0502040204020203" pitchFamily="34" charset="0"/>
                <a:ea typeface="Segoe UI Emoji" panose="020B0502040204020203" pitchFamily="34" charset="0"/>
              </a:rPr>
              <a:t>Assess data availability, local circumstances</a:t>
            </a:r>
          </a:p>
        </p:txBody>
      </p:sp>
      <p:sp>
        <p:nvSpPr>
          <p:cNvPr id="26" name="TextBox 25">
            <a:extLst>
              <a:ext uri="{FF2B5EF4-FFF2-40B4-BE49-F238E27FC236}">
                <a16:creationId xmlns:a16="http://schemas.microsoft.com/office/drawing/2014/main" id="{A1FC1C1D-4B15-9948-250B-60B8DF2146D9}"/>
              </a:ext>
            </a:extLst>
          </p:cNvPr>
          <p:cNvSpPr txBox="1"/>
          <p:nvPr/>
        </p:nvSpPr>
        <p:spPr>
          <a:xfrm>
            <a:off x="4477189" y="1567367"/>
            <a:ext cx="1128812" cy="900246"/>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Novelty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Velocity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Size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Information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Response</a:t>
            </a:r>
          </a:p>
        </p:txBody>
      </p:sp>
      <p:sp>
        <p:nvSpPr>
          <p:cNvPr id="28" name="Text Placeholder 2">
            <a:extLst>
              <a:ext uri="{FF2B5EF4-FFF2-40B4-BE49-F238E27FC236}">
                <a16:creationId xmlns:a16="http://schemas.microsoft.com/office/drawing/2014/main" id="{38D94379-FEB7-7FB0-E02B-F6794632F41A}"/>
              </a:ext>
            </a:extLst>
          </p:cNvPr>
          <p:cNvSpPr txBox="1">
            <a:spLocks/>
          </p:cNvSpPr>
          <p:nvPr/>
        </p:nvSpPr>
        <p:spPr>
          <a:xfrm>
            <a:off x="-672156" y="3327827"/>
            <a:ext cx="9816156" cy="1563481"/>
          </a:xfrm>
          <a:prstGeom prst="rect">
            <a:avLst/>
          </a:prstGeom>
        </p:spPr>
        <p:txBody>
          <a:bodyPr vert="horz" lIns="91440" tIns="45720" rIns="91440" bIns="45720" rtlCol="0" anchor="t" anchorCtr="1">
            <a:noAutofit/>
          </a:bodyPr>
          <a:lst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‘Signpost’: an indicator selected to provide early warning of a developing source of risk to an agency goal</a:t>
            </a:r>
          </a:p>
          <a:p>
            <a:pPr lvl="1"/>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Especially valuable for its ties to agency bottom line</a:t>
            </a:r>
          </a:p>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If data are available, use </a:t>
            </a:r>
            <a:r>
              <a:rPr lang="en-US" sz="1200" b="1" u="sng" dirty="0">
                <a:solidFill>
                  <a:schemeClr val="bg1"/>
                </a:solidFill>
                <a:latin typeface="Calibri" panose="020F0502020204030204" pitchFamily="34" charset="0"/>
                <a:ea typeface="Segoe UI Emoji" panose="020B0502040204020203" pitchFamily="34" charset="0"/>
                <a:cs typeface="Calibri" panose="020F0502020204030204" pitchFamily="34" charset="0"/>
              </a:rPr>
              <a:t>signpost</a:t>
            </a: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 to evaluate LOC</a:t>
            </a:r>
          </a:p>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At early stage when no data are available, evaluate LOC by looking at </a:t>
            </a:r>
            <a:r>
              <a:rPr lang="en-US" sz="1200" b="1" u="sng" dirty="0">
                <a:solidFill>
                  <a:schemeClr val="bg1"/>
                </a:solidFill>
                <a:latin typeface="Calibri" panose="020F0502020204030204" pitchFamily="34" charset="0"/>
                <a:ea typeface="Segoe UI Emoji" panose="020B0502040204020203" pitchFamily="34" charset="0"/>
                <a:cs typeface="Calibri" panose="020F0502020204030204" pitchFamily="34" charset="0"/>
              </a:rPr>
              <a:t>characteristics</a:t>
            </a: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 of technology/hazard/ goal</a:t>
            </a:r>
          </a:p>
          <a:p>
            <a:pPr lvl="1">
              <a:spcBef>
                <a:spcPts val="1200"/>
              </a:spcBef>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Based on current level of information, so annual updates advised</a:t>
            </a:r>
          </a:p>
        </p:txBody>
      </p:sp>
      <p:sp>
        <p:nvSpPr>
          <p:cNvPr id="30" name="TextBox 29">
            <a:extLst>
              <a:ext uri="{FF2B5EF4-FFF2-40B4-BE49-F238E27FC236}">
                <a16:creationId xmlns:a16="http://schemas.microsoft.com/office/drawing/2014/main" id="{99A6998E-1C3C-952B-D38B-FB3BAB2224BD}"/>
              </a:ext>
            </a:extLst>
          </p:cNvPr>
          <p:cNvSpPr txBox="1"/>
          <p:nvPr/>
        </p:nvSpPr>
        <p:spPr>
          <a:xfrm>
            <a:off x="304602" y="212534"/>
            <a:ext cx="1293687" cy="369332"/>
          </a:xfrm>
          <a:prstGeom prst="rect">
            <a:avLst/>
          </a:prstGeom>
          <a:noFill/>
        </p:spPr>
        <p:txBody>
          <a:bodyPr wrap="none" rtlCol="0">
            <a:spAutoFit/>
          </a:bodyPr>
          <a:lstStyle/>
          <a:p>
            <a:r>
              <a:rPr lang="en-US" b="1" dirty="0">
                <a:solidFill>
                  <a:srgbClr val="0070C0"/>
                </a:solidFill>
              </a:rPr>
              <a:t>‘Likelihood’</a:t>
            </a:r>
          </a:p>
        </p:txBody>
      </p:sp>
      <p:sp>
        <p:nvSpPr>
          <p:cNvPr id="32" name="Text Placeholder 2">
            <a:extLst>
              <a:ext uri="{FF2B5EF4-FFF2-40B4-BE49-F238E27FC236}">
                <a16:creationId xmlns:a16="http://schemas.microsoft.com/office/drawing/2014/main" id="{660D7982-7465-3AE7-C1A5-1D136DE226E2}"/>
              </a:ext>
            </a:extLst>
          </p:cNvPr>
          <p:cNvSpPr txBox="1">
            <a:spLocks/>
          </p:cNvSpPr>
          <p:nvPr/>
        </p:nvSpPr>
        <p:spPr>
          <a:xfrm>
            <a:off x="6000694" y="195432"/>
            <a:ext cx="2878212" cy="2403190"/>
          </a:xfrm>
          <a:prstGeom prst="rect">
            <a:avLst/>
          </a:prstGeom>
        </p:spPr>
        <p:txBody>
          <a:bodyPr vert="horz" lIns="91440" tIns="45720" rIns="91440" bIns="45720" rtlCol="0" anchor="t" anchorCtr="1">
            <a:noAutofit/>
          </a:bodyPr>
          <a:lstStyle>
            <a:lvl1pPr marL="342900" indent="-342900" algn="l" defTabSz="914400" rtl="0" eaLnBrk="1" latinLnBrk="0" hangingPunct="1">
              <a:spcBef>
                <a:spcPts val="18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We mostly lack information to calculate likelihood</a:t>
            </a:r>
          </a:p>
          <a:p>
            <a:pPr lvl="1"/>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Especially for </a:t>
            </a:r>
            <a:r>
              <a:rPr lang="en-US" sz="1200" b="1" u="sng" dirty="0">
                <a:solidFill>
                  <a:schemeClr val="bg1"/>
                </a:solidFill>
                <a:latin typeface="Calibri" panose="020F0502020204030204" pitchFamily="34" charset="0"/>
                <a:ea typeface="Segoe UI Emoji" panose="020B0502040204020203" pitchFamily="34" charset="0"/>
                <a:cs typeface="Calibri" panose="020F0502020204030204" pitchFamily="34" charset="0"/>
              </a:rPr>
              <a:t>prospective</a:t>
            </a: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 technology applications!</a:t>
            </a:r>
          </a:p>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“Likelihood” conveys a level of concern</a:t>
            </a:r>
          </a:p>
          <a:p>
            <a:pPr marL="0" indent="0">
              <a:spcBef>
                <a:spcPts val="1200"/>
              </a:spcBef>
              <a:buNone/>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Use </a:t>
            </a:r>
            <a:r>
              <a:rPr lang="en-US" sz="1200" b="1" u="sng" dirty="0">
                <a:solidFill>
                  <a:schemeClr val="bg1"/>
                </a:solidFill>
                <a:latin typeface="Calibri" panose="020F0502020204030204" pitchFamily="34" charset="0"/>
                <a:ea typeface="Segoe UI Emoji" panose="020B0502040204020203" pitchFamily="34" charset="0"/>
                <a:cs typeface="Calibri" panose="020F0502020204030204" pitchFamily="34" charset="0"/>
              </a:rPr>
              <a:t>two</a:t>
            </a: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 level of concern measures as likelihood proxies:</a:t>
            </a:r>
          </a:p>
          <a:p>
            <a:pPr lvl="1">
              <a:spcBef>
                <a:spcPts val="1200"/>
              </a:spcBef>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choice of which depends on available information</a:t>
            </a:r>
          </a:p>
          <a:p>
            <a:pPr lvl="1">
              <a:spcBef>
                <a:spcPts val="1200"/>
              </a:spcBef>
            </a:pPr>
            <a:r>
              <a:rPr lang="en-US" sz="1200" b="1" dirty="0">
                <a:solidFill>
                  <a:schemeClr val="bg1"/>
                </a:solidFill>
                <a:latin typeface="Calibri" panose="020F0502020204030204" pitchFamily="34" charset="0"/>
                <a:ea typeface="Segoe UI Emoji" panose="020B0502040204020203" pitchFamily="34" charset="0"/>
                <a:cs typeface="Calibri" panose="020F0502020204030204" pitchFamily="34" charset="0"/>
              </a:rPr>
              <a:t>may be selected and tailored to local circumstances</a:t>
            </a:r>
          </a:p>
        </p:txBody>
      </p:sp>
    </p:spTree>
    <p:extLst>
      <p:ext uri="{BB962C8B-B14F-4D97-AF65-F5344CB8AC3E}">
        <p14:creationId xmlns:p14="http://schemas.microsoft.com/office/powerpoint/2010/main" val="298946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39D08-6E1D-B1A2-E74C-22AE26F080D9}"/>
              </a:ext>
            </a:extLst>
          </p:cNvPr>
          <p:cNvSpPr/>
          <p:nvPr/>
        </p:nvSpPr>
        <p:spPr>
          <a:xfrm>
            <a:off x="1415971" y="0"/>
            <a:ext cx="7724716" cy="196067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3" name="Rectangle 2">
            <a:extLst>
              <a:ext uri="{FF2B5EF4-FFF2-40B4-BE49-F238E27FC236}">
                <a16:creationId xmlns:a16="http://schemas.microsoft.com/office/drawing/2014/main" id="{98FA2369-3A49-1112-4153-6D832738993E}"/>
              </a:ext>
            </a:extLst>
          </p:cNvPr>
          <p:cNvSpPr/>
          <p:nvPr/>
        </p:nvSpPr>
        <p:spPr>
          <a:xfrm>
            <a:off x="-4934" y="0"/>
            <a:ext cx="2591941" cy="51435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4" name="Freeform: Shape 3">
            <a:extLst>
              <a:ext uri="{FF2B5EF4-FFF2-40B4-BE49-F238E27FC236}">
                <a16:creationId xmlns:a16="http://schemas.microsoft.com/office/drawing/2014/main" id="{9C31BE49-D1C6-D713-67DE-859CE9D8BEEA}"/>
              </a:ext>
            </a:extLst>
          </p:cNvPr>
          <p:cNvSpPr/>
          <p:nvPr/>
        </p:nvSpPr>
        <p:spPr>
          <a:xfrm rot="16200000">
            <a:off x="1189592" y="755423"/>
            <a:ext cx="458317"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9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graphicFrame>
        <p:nvGraphicFramePr>
          <p:cNvPr id="6" name="Table 6">
            <a:extLst>
              <a:ext uri="{FF2B5EF4-FFF2-40B4-BE49-F238E27FC236}">
                <a16:creationId xmlns:a16="http://schemas.microsoft.com/office/drawing/2014/main" id="{20F627D0-8967-440D-22C0-A579C1820DD9}"/>
              </a:ext>
            </a:extLst>
          </p:cNvPr>
          <p:cNvGraphicFramePr>
            <a:graphicFrameLocks noGrp="1"/>
          </p:cNvGraphicFramePr>
          <p:nvPr>
            <p:extLst>
              <p:ext uri="{D42A27DB-BD31-4B8C-83A1-F6EECF244321}">
                <p14:modId xmlns:p14="http://schemas.microsoft.com/office/powerpoint/2010/main" val="2983521112"/>
              </p:ext>
            </p:extLst>
          </p:nvPr>
        </p:nvGraphicFramePr>
        <p:xfrm>
          <a:off x="3046975" y="2387683"/>
          <a:ext cx="5767699" cy="2409149"/>
        </p:xfrm>
        <a:graphic>
          <a:graphicData uri="http://schemas.openxmlformats.org/drawingml/2006/table">
            <a:tbl>
              <a:tblPr firstRow="1" bandRow="1">
                <a:tableStyleId>{5940675A-B579-460E-94D1-54222C63F5DA}</a:tableStyleId>
              </a:tblPr>
              <a:tblGrid>
                <a:gridCol w="918258">
                  <a:extLst>
                    <a:ext uri="{9D8B030D-6E8A-4147-A177-3AD203B41FA5}">
                      <a16:colId xmlns:a16="http://schemas.microsoft.com/office/drawing/2014/main" val="897074791"/>
                    </a:ext>
                  </a:extLst>
                </a:gridCol>
                <a:gridCol w="1004307">
                  <a:extLst>
                    <a:ext uri="{9D8B030D-6E8A-4147-A177-3AD203B41FA5}">
                      <a16:colId xmlns:a16="http://schemas.microsoft.com/office/drawing/2014/main" val="2779281476"/>
                    </a:ext>
                  </a:extLst>
                </a:gridCol>
                <a:gridCol w="961283">
                  <a:extLst>
                    <a:ext uri="{9D8B030D-6E8A-4147-A177-3AD203B41FA5}">
                      <a16:colId xmlns:a16="http://schemas.microsoft.com/office/drawing/2014/main" val="2747141919"/>
                    </a:ext>
                  </a:extLst>
                </a:gridCol>
                <a:gridCol w="992351">
                  <a:extLst>
                    <a:ext uri="{9D8B030D-6E8A-4147-A177-3AD203B41FA5}">
                      <a16:colId xmlns:a16="http://schemas.microsoft.com/office/drawing/2014/main" val="2580824829"/>
                    </a:ext>
                  </a:extLst>
                </a:gridCol>
                <a:gridCol w="930217">
                  <a:extLst>
                    <a:ext uri="{9D8B030D-6E8A-4147-A177-3AD203B41FA5}">
                      <a16:colId xmlns:a16="http://schemas.microsoft.com/office/drawing/2014/main" val="1493198059"/>
                    </a:ext>
                  </a:extLst>
                </a:gridCol>
                <a:gridCol w="961283">
                  <a:extLst>
                    <a:ext uri="{9D8B030D-6E8A-4147-A177-3AD203B41FA5}">
                      <a16:colId xmlns:a16="http://schemas.microsoft.com/office/drawing/2014/main" val="2956187958"/>
                    </a:ext>
                  </a:extLst>
                </a:gridCol>
              </a:tblGrid>
              <a:tr h="330016">
                <a:tc rowSpan="2" gridSpan="2">
                  <a:txBody>
                    <a:bodyPr/>
                    <a:lstStyle/>
                    <a:p>
                      <a:pPr algn="ctr"/>
                      <a:r>
                        <a:rPr lang="en-US" sz="1800" b="1" dirty="0">
                          <a:latin typeface="Segoe UI Emoji" panose="020B0502040204020203" pitchFamily="34" charset="0"/>
                          <a:ea typeface="Segoe UI Emoji" panose="020B0502040204020203" pitchFamily="34" charset="0"/>
                        </a:rPr>
                        <a:t>Risk Matrix</a:t>
                      </a:r>
                    </a:p>
                    <a:p>
                      <a:pPr algn="ctr"/>
                      <a:r>
                        <a:rPr lang="en-US" sz="1800" b="0" dirty="0">
                          <a:latin typeface="Segoe UI Emoji" panose="020B0502040204020203" pitchFamily="34" charset="0"/>
                          <a:ea typeface="Segoe UI Emoji" panose="020B0502040204020203" pitchFamily="34" charset="0"/>
                        </a:rPr>
                        <a:t>[risk priorities]</a:t>
                      </a: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rowSpan="2" hMerge="1">
                  <a:txBody>
                    <a:bodyPr/>
                    <a:lstStyle/>
                    <a:p>
                      <a:endParaRPr lang="en-US" dirty="0"/>
                    </a:p>
                  </a:txBody>
                  <a:tcPr/>
                </a:tc>
                <a:tc gridSpan="4">
                  <a:txBody>
                    <a:bodyPr/>
                    <a:lstStyle/>
                    <a:p>
                      <a:pPr algn="ctr"/>
                      <a:r>
                        <a:rPr lang="en-US" sz="1200" b="1" dirty="0">
                          <a:solidFill>
                            <a:schemeClr val="accent1">
                              <a:lumMod val="50000"/>
                            </a:schemeClr>
                          </a:solidFill>
                          <a:latin typeface="Segoe UI Emoji" panose="020B0502040204020203" pitchFamily="34" charset="0"/>
                          <a:ea typeface="Segoe UI Emoji" panose="020B0502040204020203" pitchFamily="34" charset="0"/>
                        </a:rPr>
                        <a:t>Level Of Concern (LOC) </a:t>
                      </a:r>
                      <a:r>
                        <a:rPr lang="en-US" sz="1200" b="0" dirty="0">
                          <a:latin typeface="Segoe UI Emoji" panose="020B0502040204020203" pitchFamily="34" charset="0"/>
                          <a:ea typeface="Segoe UI Emoji" panose="020B0502040204020203" pitchFamily="34" charset="0"/>
                        </a:rPr>
                        <a:t>Score </a:t>
                      </a:r>
                      <a:r>
                        <a:rPr lang="en-US" sz="1200" b="0" dirty="0">
                          <a:solidFill>
                            <a:schemeClr val="tx1"/>
                          </a:solidFill>
                          <a:latin typeface="Segoe UI Emoji" panose="020B0502040204020203" pitchFamily="34" charset="0"/>
                          <a:ea typeface="Segoe UI Emoji" panose="020B0502040204020203" pitchFamily="34" charset="0"/>
                        </a:rPr>
                        <a:t>(Likelihood </a:t>
                      </a:r>
                      <a:r>
                        <a:rPr lang="en-US" sz="1200" b="0" dirty="0">
                          <a:latin typeface="Segoe UI Emoji" panose="020B0502040204020203" pitchFamily="34" charset="0"/>
                          <a:ea typeface="Segoe UI Emoji" panose="020B0502040204020203" pitchFamily="34" charset="0"/>
                        </a:rPr>
                        <a:t>Proxy)</a:t>
                      </a:r>
                    </a:p>
                  </a:txBody>
                  <a:tcPr anchor="ctr">
                    <a:solidFill>
                      <a:schemeClr val="accent1">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5604681"/>
                  </a:ext>
                </a:extLst>
              </a:tr>
              <a:tr h="365760">
                <a:tc gridSpan="2" vMerge="1">
                  <a:txBody>
                    <a:bodyPr/>
                    <a:lstStyle/>
                    <a:p>
                      <a:endParaRPr lang="en-US" dirty="0"/>
                    </a:p>
                  </a:txBody>
                  <a:tcPr/>
                </a:tc>
                <a:tc hMerge="1" vMerge="1">
                  <a:txBody>
                    <a:bodyPr/>
                    <a:lstStyle/>
                    <a:p>
                      <a:endParaRPr lang="en-US" dirty="0"/>
                    </a:p>
                  </a:txBody>
                  <a:tcPr/>
                </a:tc>
                <a:tc>
                  <a:txBody>
                    <a:bodyPr/>
                    <a:lstStyle/>
                    <a:p>
                      <a:pPr algn="ctr"/>
                      <a:r>
                        <a:rPr lang="en-US" sz="1200" b="1" dirty="0">
                          <a:latin typeface="Segoe UI Emoji" panose="020B0502040204020203" pitchFamily="34" charset="0"/>
                          <a:ea typeface="Segoe UI Emoji" panose="020B0502040204020203" pitchFamily="34" charset="0"/>
                        </a:rPr>
                        <a:t>Low -1</a:t>
                      </a:r>
                    </a:p>
                  </a:txBody>
                  <a:tcPr anchor="ctr"/>
                </a:tc>
                <a:tc>
                  <a:txBody>
                    <a:bodyPr/>
                    <a:lstStyle/>
                    <a:p>
                      <a:pPr algn="ctr"/>
                      <a:r>
                        <a:rPr lang="en-US" sz="1100" b="1" dirty="0">
                          <a:latin typeface="Segoe UI Emoji" panose="020B0502040204020203" pitchFamily="34" charset="0"/>
                          <a:ea typeface="Segoe UI Emoji" panose="020B0502040204020203" pitchFamily="34" charset="0"/>
                        </a:rPr>
                        <a:t>Moderate</a:t>
                      </a:r>
                      <a:r>
                        <a:rPr lang="en-US" sz="1200" b="1" dirty="0">
                          <a:latin typeface="Segoe UI Emoji" panose="020B0502040204020203" pitchFamily="34" charset="0"/>
                          <a:ea typeface="Segoe UI Emoji" panose="020B0502040204020203" pitchFamily="34" charset="0"/>
                        </a:rPr>
                        <a:t>- 2</a:t>
                      </a:r>
                    </a:p>
                  </a:txBody>
                  <a:tcPr anchor="ctr">
                    <a:solidFill>
                      <a:schemeClr val="accent1">
                        <a:lumMod val="40000"/>
                        <a:lumOff val="60000"/>
                      </a:schemeClr>
                    </a:solidFill>
                  </a:tcPr>
                </a:tc>
                <a:tc>
                  <a:txBody>
                    <a:bodyPr/>
                    <a:lstStyle/>
                    <a:p>
                      <a:pPr algn="ctr"/>
                      <a:r>
                        <a:rPr lang="en-US" sz="1200" b="1" dirty="0">
                          <a:latin typeface="Segoe UI Emoji" panose="020B0502040204020203" pitchFamily="34" charset="0"/>
                          <a:ea typeface="Segoe UI Emoji" panose="020B0502040204020203" pitchFamily="34" charset="0"/>
                        </a:rPr>
                        <a:t>High - 3</a:t>
                      </a:r>
                    </a:p>
                  </a:txBody>
                  <a:tcPr anchor="ctr">
                    <a:solidFill>
                      <a:schemeClr val="accent1">
                        <a:lumMod val="60000"/>
                        <a:lumOff val="40000"/>
                      </a:schemeClr>
                    </a:solidFill>
                  </a:tcPr>
                </a:tc>
                <a:tc>
                  <a:txBody>
                    <a:bodyPr/>
                    <a:lstStyle/>
                    <a:p>
                      <a:pPr algn="ctr"/>
                      <a:r>
                        <a:rPr lang="en-US" sz="1200" b="1" dirty="0">
                          <a:solidFill>
                            <a:schemeClr val="bg1"/>
                          </a:solidFill>
                          <a:latin typeface="Segoe UI Emoji" panose="020B0502040204020203" pitchFamily="34" charset="0"/>
                          <a:ea typeface="Segoe UI Emoji" panose="020B0502040204020203" pitchFamily="34" charset="0"/>
                        </a:rPr>
                        <a:t>Greatest - 4</a:t>
                      </a:r>
                    </a:p>
                  </a:txBody>
                  <a:tcPr anchor="ctr">
                    <a:solidFill>
                      <a:schemeClr val="accent1">
                        <a:lumMod val="75000"/>
                      </a:schemeClr>
                    </a:solidFill>
                  </a:tcPr>
                </a:tc>
                <a:extLst>
                  <a:ext uri="{0D108BD9-81ED-4DB2-BD59-A6C34878D82A}">
                    <a16:rowId xmlns:a16="http://schemas.microsoft.com/office/drawing/2014/main" val="2772457075"/>
                  </a:ext>
                </a:extLst>
              </a:tr>
              <a:tr h="461119">
                <a:tc rowSpan="4">
                  <a:txBody>
                    <a:bodyPr/>
                    <a:lstStyle/>
                    <a:p>
                      <a:pPr algn="ctr"/>
                      <a:r>
                        <a:rPr lang="en-US" sz="1200" b="1" dirty="0">
                          <a:solidFill>
                            <a:schemeClr val="accent2">
                              <a:lumMod val="50000"/>
                            </a:schemeClr>
                          </a:solidFill>
                          <a:latin typeface="Segoe UI Emoji" panose="020B0502040204020203" pitchFamily="34" charset="0"/>
                          <a:ea typeface="Segoe UI Emoji" panose="020B0502040204020203" pitchFamily="34" charset="0"/>
                        </a:rPr>
                        <a:t>Severity</a:t>
                      </a:r>
                      <a:r>
                        <a:rPr lang="en-US" sz="1200" dirty="0">
                          <a:solidFill>
                            <a:schemeClr val="accent2">
                              <a:lumMod val="50000"/>
                            </a:schemeClr>
                          </a:solidFill>
                          <a:latin typeface="Segoe UI Emoji" panose="020B0502040204020203" pitchFamily="34" charset="0"/>
                          <a:ea typeface="Segoe UI Emoji" panose="020B0502040204020203" pitchFamily="34" charset="0"/>
                        </a:rPr>
                        <a:t> </a:t>
                      </a:r>
                      <a:r>
                        <a:rPr lang="en-US" sz="1200" dirty="0">
                          <a:latin typeface="Segoe UI Emoji" panose="020B0502040204020203" pitchFamily="34" charset="0"/>
                          <a:ea typeface="Segoe UI Emoji" panose="020B0502040204020203" pitchFamily="34" charset="0"/>
                        </a:rPr>
                        <a:t>of Consequence Score</a:t>
                      </a:r>
                    </a:p>
                  </a:txBody>
                  <a:tcPr anchor="ctr">
                    <a:solidFill>
                      <a:schemeClr val="accent2">
                        <a:lumMod val="20000"/>
                        <a:lumOff val="80000"/>
                      </a:schemeClr>
                    </a:solidFill>
                  </a:tcPr>
                </a:tc>
                <a:tc>
                  <a:txBody>
                    <a:bodyPr/>
                    <a:lstStyle/>
                    <a:p>
                      <a:pPr algn="ctr"/>
                      <a:r>
                        <a:rPr lang="en-US" sz="1200" b="1" dirty="0">
                          <a:latin typeface="Segoe UI Emoji" panose="020B0502040204020203" pitchFamily="34" charset="0"/>
                          <a:ea typeface="Segoe UI Emoji" panose="020B0502040204020203" pitchFamily="34" charset="0"/>
                        </a:rPr>
                        <a:t>Severe -4</a:t>
                      </a:r>
                    </a:p>
                  </a:txBody>
                  <a:tcPr anchor="ctr">
                    <a:solidFill>
                      <a:schemeClr val="accent2">
                        <a:lumMod val="60000"/>
                        <a:lumOff val="40000"/>
                      </a:schemeClr>
                    </a:solidFill>
                  </a:tcPr>
                </a:tc>
                <a:tc>
                  <a:txBody>
                    <a:bodyPr/>
                    <a:lstStyle/>
                    <a:p>
                      <a:pPr algn="ctr"/>
                      <a:r>
                        <a:rPr lang="en-US" sz="1100" b="1" dirty="0">
                          <a:latin typeface="Segoe UI Emoji" panose="020B0502040204020203" pitchFamily="34" charset="0"/>
                          <a:ea typeface="Segoe UI Emoji" panose="020B0502040204020203" pitchFamily="34" charset="0"/>
                        </a:rPr>
                        <a:t>Moderate</a:t>
                      </a:r>
                    </a:p>
                  </a:txBody>
                  <a:tcPr anchor="ctr">
                    <a:solidFill>
                      <a:srgbClr val="FFFF79"/>
                    </a:solidFill>
                  </a:tcPr>
                </a:tc>
                <a:tc>
                  <a:txBody>
                    <a:bodyPr/>
                    <a:lstStyle/>
                    <a:p>
                      <a:pPr algn="ctr"/>
                      <a:r>
                        <a:rPr lang="en-US" sz="1100" b="1" dirty="0">
                          <a:latin typeface="Segoe UI Emoji" panose="020B0502040204020203" pitchFamily="34" charset="0"/>
                          <a:ea typeface="Segoe UI Emoji" panose="020B0502040204020203" pitchFamily="34" charset="0"/>
                        </a:rPr>
                        <a:t>Moderate-High</a:t>
                      </a:r>
                    </a:p>
                  </a:txBody>
                  <a:tcPr anchor="ctr">
                    <a:solidFill>
                      <a:srgbClr val="FFD5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Segoe UI Emoji" panose="020B0502040204020203" pitchFamily="34" charset="0"/>
                          <a:ea typeface="Segoe UI Emoji" panose="020B0502040204020203" pitchFamily="34" charset="0"/>
                        </a:rPr>
                        <a:t>Extreme</a:t>
                      </a:r>
                    </a:p>
                  </a:txBody>
                  <a:tcPr anchor="ctr">
                    <a:solidFill>
                      <a:srgbClr val="FF6D6D"/>
                    </a:solidFill>
                  </a:tcPr>
                </a:tc>
                <a:tc>
                  <a:txBody>
                    <a:bodyPr/>
                    <a:lstStyle/>
                    <a:p>
                      <a:pPr algn="ctr"/>
                      <a:r>
                        <a:rPr lang="en-US" sz="1100" b="1" dirty="0">
                          <a:solidFill>
                            <a:schemeClr val="tx1"/>
                          </a:solidFill>
                          <a:latin typeface="Segoe UI Emoji" panose="020B0502040204020203" pitchFamily="34" charset="0"/>
                          <a:ea typeface="Segoe UI Emoji" panose="020B0502040204020203" pitchFamily="34" charset="0"/>
                        </a:rPr>
                        <a:t>Extreme</a:t>
                      </a:r>
                    </a:p>
                  </a:txBody>
                  <a:tcPr anchor="ctr">
                    <a:solidFill>
                      <a:srgbClr val="FF6D6D"/>
                    </a:solidFill>
                  </a:tcPr>
                </a:tc>
                <a:extLst>
                  <a:ext uri="{0D108BD9-81ED-4DB2-BD59-A6C34878D82A}">
                    <a16:rowId xmlns:a16="http://schemas.microsoft.com/office/drawing/2014/main" val="3312471124"/>
                  </a:ext>
                </a:extLst>
              </a:tr>
              <a:tr h="461119">
                <a:tc vMerge="1">
                  <a:txBody>
                    <a:bodyPr/>
                    <a:lstStyle/>
                    <a:p>
                      <a:endParaRPr lang="en-US" dirty="0"/>
                    </a:p>
                  </a:txBody>
                  <a:tcPr/>
                </a:tc>
                <a:tc>
                  <a:txBody>
                    <a:bodyPr/>
                    <a:lstStyle/>
                    <a:p>
                      <a:pPr algn="ctr"/>
                      <a:r>
                        <a:rPr lang="en-US" sz="1200" b="1" dirty="0">
                          <a:latin typeface="Segoe UI Emoji" panose="020B0502040204020203" pitchFamily="34" charset="0"/>
                          <a:ea typeface="Segoe UI Emoji" panose="020B0502040204020203" pitchFamily="34" charset="0"/>
                        </a:rPr>
                        <a:t>High - 3</a:t>
                      </a: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a:t>
                      </a:r>
                    </a:p>
                  </a:txBody>
                  <a:tcPr anchor="ctr">
                    <a:solidFill>
                      <a:srgbClr val="FFFF7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Moderate-High</a:t>
                      </a:r>
                    </a:p>
                  </a:txBody>
                  <a:tcPr anchor="ctr">
                    <a:solidFill>
                      <a:srgbClr val="FFD54F"/>
                    </a:solidFill>
                  </a:tcPr>
                </a:tc>
                <a:tc>
                  <a:txBody>
                    <a:bodyPr/>
                    <a:lstStyle/>
                    <a:p>
                      <a:pPr algn="ctr"/>
                      <a:r>
                        <a:rPr lang="en-US" sz="1100" b="1" dirty="0">
                          <a:latin typeface="Segoe UI Emoji" panose="020B0502040204020203" pitchFamily="34" charset="0"/>
                          <a:ea typeface="Segoe UI Emoji" panose="020B0502040204020203" pitchFamily="34" charset="0"/>
                        </a:rPr>
                        <a:t>High</a:t>
                      </a:r>
                    </a:p>
                  </a:txBody>
                  <a:tcPr anchor="ctr">
                    <a:solidFill>
                      <a:srgbClr val="FFAFB1"/>
                    </a:solidFill>
                  </a:tcPr>
                </a:tc>
                <a:tc>
                  <a:txBody>
                    <a:bodyPr/>
                    <a:lstStyle/>
                    <a:p>
                      <a:pPr algn="ctr"/>
                      <a:r>
                        <a:rPr lang="en-US" sz="1100" b="1" dirty="0">
                          <a:solidFill>
                            <a:schemeClr val="tx1"/>
                          </a:solidFill>
                          <a:latin typeface="Segoe UI Emoji" panose="020B0502040204020203" pitchFamily="34" charset="0"/>
                          <a:ea typeface="Segoe UI Emoji" panose="020B0502040204020203" pitchFamily="34" charset="0"/>
                        </a:rPr>
                        <a:t>Extreme</a:t>
                      </a:r>
                    </a:p>
                  </a:txBody>
                  <a:tcPr anchor="ctr">
                    <a:solidFill>
                      <a:srgbClr val="FF6D6D"/>
                    </a:solidFill>
                  </a:tcPr>
                </a:tc>
                <a:extLst>
                  <a:ext uri="{0D108BD9-81ED-4DB2-BD59-A6C34878D82A}">
                    <a16:rowId xmlns:a16="http://schemas.microsoft.com/office/drawing/2014/main" val="3665212822"/>
                  </a:ext>
                </a:extLst>
              </a:tr>
              <a:tr h="461119">
                <a:tc vMerge="1">
                  <a:txBody>
                    <a:bodyPr/>
                    <a:lstStyle/>
                    <a:p>
                      <a:endParaRPr lang="en-US" dirty="0"/>
                    </a:p>
                  </a:txBody>
                  <a:tcPr/>
                </a:tc>
                <a:tc>
                  <a:txBody>
                    <a:bodyPr/>
                    <a:lstStyle/>
                    <a:p>
                      <a:pPr algn="ctr"/>
                      <a:r>
                        <a:rPr lang="en-US" sz="1100" b="1" dirty="0">
                          <a:latin typeface="Segoe UI Emoji" panose="020B0502040204020203" pitchFamily="34" charset="0"/>
                          <a:ea typeface="Segoe UI Emoji" panose="020B0502040204020203" pitchFamily="34" charset="0"/>
                        </a:rPr>
                        <a:t>Moderate</a:t>
                      </a:r>
                      <a:r>
                        <a:rPr lang="en-US" sz="1200" b="1" dirty="0">
                          <a:latin typeface="Segoe UI Emoji" panose="020B0502040204020203" pitchFamily="34" charset="0"/>
                          <a:ea typeface="Segoe UI Emoji" panose="020B0502040204020203" pitchFamily="34" charset="0"/>
                        </a:rPr>
                        <a:t> -2</a:t>
                      </a:r>
                    </a:p>
                  </a:txBody>
                  <a:tcPr anchor="ctr">
                    <a:solidFill>
                      <a:schemeClr val="accent2">
                        <a:lumMod val="20000"/>
                        <a:lumOff val="80000"/>
                      </a:schemeClr>
                    </a:solidFill>
                  </a:tcPr>
                </a:tc>
                <a:tc>
                  <a:txBody>
                    <a:bodyPr/>
                    <a:lstStyle/>
                    <a:p>
                      <a:pPr algn="ctr"/>
                      <a:r>
                        <a:rPr lang="en-US" sz="1100" b="1" dirty="0">
                          <a:latin typeface="Segoe UI Emoji" panose="020B0502040204020203" pitchFamily="34" charset="0"/>
                          <a:ea typeface="Segoe UI Emoji" panose="020B0502040204020203" pitchFamily="34" charset="0"/>
                        </a:rPr>
                        <a:t>Low</a:t>
                      </a:r>
                    </a:p>
                  </a:txBody>
                  <a:tcPr anchor="c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a:t>
                      </a:r>
                    </a:p>
                  </a:txBody>
                  <a:tcPr anchor="ctr">
                    <a:solidFill>
                      <a:srgbClr val="FFFF7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Moderate-High</a:t>
                      </a:r>
                    </a:p>
                  </a:txBody>
                  <a:tcPr anchor="ctr">
                    <a:solidFill>
                      <a:srgbClr val="FFD54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Moderate-High</a:t>
                      </a:r>
                    </a:p>
                  </a:txBody>
                  <a:tcPr anchor="ctr">
                    <a:solidFill>
                      <a:srgbClr val="FFD54F"/>
                    </a:solidFill>
                  </a:tcPr>
                </a:tc>
                <a:extLst>
                  <a:ext uri="{0D108BD9-81ED-4DB2-BD59-A6C34878D82A}">
                    <a16:rowId xmlns:a16="http://schemas.microsoft.com/office/drawing/2014/main" val="911021258"/>
                  </a:ext>
                </a:extLst>
              </a:tr>
              <a:tr h="330016">
                <a:tc vMerge="1">
                  <a:txBody>
                    <a:bodyPr/>
                    <a:lstStyle/>
                    <a:p>
                      <a:endParaRPr lang="en-US" dirty="0"/>
                    </a:p>
                  </a:txBody>
                  <a:tcPr/>
                </a:tc>
                <a:tc>
                  <a:txBody>
                    <a:bodyPr/>
                    <a:lstStyle/>
                    <a:p>
                      <a:pPr algn="ctr"/>
                      <a:r>
                        <a:rPr lang="en-US" sz="1200" b="1" dirty="0">
                          <a:latin typeface="Segoe UI Emoji" panose="020B0502040204020203" pitchFamily="34" charset="0"/>
                          <a:ea typeface="Segoe UI Emoji" panose="020B0502040204020203" pitchFamily="34" charset="0"/>
                        </a:rPr>
                        <a:t>Low -1</a:t>
                      </a:r>
                    </a:p>
                  </a:txBody>
                  <a:tcPr anchor="ctr"/>
                </a:tc>
                <a:tc>
                  <a:txBody>
                    <a:bodyPr/>
                    <a:lstStyle/>
                    <a:p>
                      <a:pPr algn="ctr"/>
                      <a:r>
                        <a:rPr lang="en-US" sz="1100" b="1" dirty="0">
                          <a:latin typeface="Segoe UI Emoji" panose="020B0502040204020203" pitchFamily="34" charset="0"/>
                          <a:ea typeface="Segoe UI Emoji" panose="020B0502040204020203" pitchFamily="34" charset="0"/>
                        </a:rPr>
                        <a:t>Low</a:t>
                      </a:r>
                    </a:p>
                  </a:txBody>
                  <a:tcPr anchor="ctr">
                    <a:solidFill>
                      <a:srgbClr val="92D050"/>
                    </a:solidFill>
                  </a:tcPr>
                </a:tc>
                <a:tc>
                  <a:txBody>
                    <a:bodyPr/>
                    <a:lstStyle/>
                    <a:p>
                      <a:pPr algn="ctr"/>
                      <a:r>
                        <a:rPr lang="en-US" sz="1100" b="1" dirty="0">
                          <a:latin typeface="Segoe UI Emoji" panose="020B0502040204020203" pitchFamily="34" charset="0"/>
                          <a:ea typeface="Segoe UI Emoji" panose="020B0502040204020203" pitchFamily="34" charset="0"/>
                        </a:rPr>
                        <a:t>Low</a:t>
                      </a:r>
                    </a:p>
                  </a:txBody>
                  <a:tcPr anchor="c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a:t>
                      </a:r>
                    </a:p>
                  </a:txBody>
                  <a:tcPr anchor="ctr">
                    <a:solidFill>
                      <a:srgbClr val="FFFF7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latin typeface="Segoe UI Emoji" panose="020B0502040204020203" pitchFamily="34" charset="0"/>
                          <a:ea typeface="Segoe UI Emoji" panose="020B0502040204020203" pitchFamily="34" charset="0"/>
                        </a:rPr>
                        <a:t>Moderate</a:t>
                      </a:r>
                    </a:p>
                  </a:txBody>
                  <a:tcPr anchor="ctr">
                    <a:solidFill>
                      <a:srgbClr val="FFFF79"/>
                    </a:solidFill>
                  </a:tcPr>
                </a:tc>
                <a:extLst>
                  <a:ext uri="{0D108BD9-81ED-4DB2-BD59-A6C34878D82A}">
                    <a16:rowId xmlns:a16="http://schemas.microsoft.com/office/drawing/2014/main" val="2316234730"/>
                  </a:ext>
                </a:extLst>
              </a:tr>
            </a:tbl>
          </a:graphicData>
        </a:graphic>
      </p:graphicFrame>
      <p:grpSp>
        <p:nvGrpSpPr>
          <p:cNvPr id="8" name="Group 7">
            <a:extLst>
              <a:ext uri="{FF2B5EF4-FFF2-40B4-BE49-F238E27FC236}">
                <a16:creationId xmlns:a16="http://schemas.microsoft.com/office/drawing/2014/main" id="{9C454BE2-FE2B-3314-5AAA-116114CE18C7}"/>
              </a:ext>
            </a:extLst>
          </p:cNvPr>
          <p:cNvGrpSpPr/>
          <p:nvPr/>
        </p:nvGrpSpPr>
        <p:grpSpPr>
          <a:xfrm>
            <a:off x="295118" y="3424965"/>
            <a:ext cx="2029893" cy="1629900"/>
            <a:chOff x="3759828" y="2709028"/>
            <a:chExt cx="1739234" cy="2604222"/>
          </a:xfrm>
        </p:grpSpPr>
        <p:pic>
          <p:nvPicPr>
            <p:cNvPr id="9" name="Picture 8" descr="A picture containing calendar&#10;&#10;Description automatically generated">
              <a:extLst>
                <a:ext uri="{FF2B5EF4-FFF2-40B4-BE49-F238E27FC236}">
                  <a16:creationId xmlns:a16="http://schemas.microsoft.com/office/drawing/2014/main" id="{0D949B76-BA01-9674-8F75-77906C5EBB33}"/>
                </a:ext>
              </a:extLst>
            </p:cNvPr>
            <p:cNvPicPr>
              <a:picLocks noChangeAspect="1"/>
            </p:cNvPicPr>
            <p:nvPr/>
          </p:nvPicPr>
          <p:blipFill>
            <a:blip r:embed="rId3"/>
            <a:stretch>
              <a:fillRect/>
            </a:stretch>
          </p:blipFill>
          <p:spPr>
            <a:xfrm>
              <a:off x="3759829" y="2709028"/>
              <a:ext cx="1739233" cy="1076258"/>
            </a:xfrm>
            <a:prstGeom prst="rect">
              <a:avLst/>
            </a:prstGeom>
            <a:ln>
              <a:solidFill>
                <a:srgbClr val="C65911"/>
              </a:solidFill>
            </a:ln>
          </p:spPr>
        </p:pic>
        <p:pic>
          <p:nvPicPr>
            <p:cNvPr id="10" name="Picture 9" descr="Table&#10;&#10;Description automatically generated">
              <a:extLst>
                <a:ext uri="{FF2B5EF4-FFF2-40B4-BE49-F238E27FC236}">
                  <a16:creationId xmlns:a16="http://schemas.microsoft.com/office/drawing/2014/main" id="{2D5A828C-859E-2ECF-18C6-0B4CA74FD151}"/>
                </a:ext>
              </a:extLst>
            </p:cNvPr>
            <p:cNvPicPr>
              <a:picLocks noChangeAspect="1"/>
            </p:cNvPicPr>
            <p:nvPr/>
          </p:nvPicPr>
          <p:blipFill>
            <a:blip r:embed="rId4"/>
            <a:stretch>
              <a:fillRect/>
            </a:stretch>
          </p:blipFill>
          <p:spPr>
            <a:xfrm>
              <a:off x="3759828" y="3770224"/>
              <a:ext cx="1739233" cy="868329"/>
            </a:xfrm>
            <a:prstGeom prst="rect">
              <a:avLst/>
            </a:prstGeom>
            <a:ln>
              <a:solidFill>
                <a:srgbClr val="C65911"/>
              </a:solidFill>
            </a:ln>
          </p:spPr>
        </p:pic>
        <p:pic>
          <p:nvPicPr>
            <p:cNvPr id="11" name="Picture 10" descr="Text&#10;&#10;Description automatically generated">
              <a:extLst>
                <a:ext uri="{FF2B5EF4-FFF2-40B4-BE49-F238E27FC236}">
                  <a16:creationId xmlns:a16="http://schemas.microsoft.com/office/drawing/2014/main" id="{8289FD08-1FDB-B788-BD9C-7FCE05BEFA39}"/>
                </a:ext>
              </a:extLst>
            </p:cNvPr>
            <p:cNvPicPr>
              <a:picLocks noChangeAspect="1"/>
            </p:cNvPicPr>
            <p:nvPr/>
          </p:nvPicPr>
          <p:blipFill>
            <a:blip r:embed="rId5"/>
            <a:stretch>
              <a:fillRect/>
            </a:stretch>
          </p:blipFill>
          <p:spPr>
            <a:xfrm>
              <a:off x="3759829" y="4640884"/>
              <a:ext cx="1739233" cy="672366"/>
            </a:xfrm>
            <a:prstGeom prst="rect">
              <a:avLst/>
            </a:prstGeom>
            <a:ln>
              <a:solidFill>
                <a:srgbClr val="C65911"/>
              </a:solidFill>
            </a:ln>
          </p:spPr>
        </p:pic>
      </p:grpSp>
      <p:sp>
        <p:nvSpPr>
          <p:cNvPr id="12" name="Rectangle 11">
            <a:extLst>
              <a:ext uri="{FF2B5EF4-FFF2-40B4-BE49-F238E27FC236}">
                <a16:creationId xmlns:a16="http://schemas.microsoft.com/office/drawing/2014/main" id="{19E65556-C46D-0A68-9E5D-77C3D31DAD4F}"/>
              </a:ext>
            </a:extLst>
          </p:cNvPr>
          <p:cNvSpPr/>
          <p:nvPr/>
        </p:nvSpPr>
        <p:spPr>
          <a:xfrm>
            <a:off x="1755254" y="1613491"/>
            <a:ext cx="343876" cy="1210489"/>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Security &amp; privacy</a:t>
            </a:r>
          </a:p>
        </p:txBody>
      </p:sp>
      <p:sp>
        <p:nvSpPr>
          <p:cNvPr id="13" name="Rectangle 12">
            <a:extLst>
              <a:ext uri="{FF2B5EF4-FFF2-40B4-BE49-F238E27FC236}">
                <a16:creationId xmlns:a16="http://schemas.microsoft.com/office/drawing/2014/main" id="{695CE425-8829-6EC6-B88F-46E9C5FC3B56}"/>
              </a:ext>
            </a:extLst>
          </p:cNvPr>
          <p:cNvSpPr/>
          <p:nvPr/>
        </p:nvSpPr>
        <p:spPr>
          <a:xfrm>
            <a:off x="2166688" y="1607783"/>
            <a:ext cx="343876" cy="1210489"/>
          </a:xfrm>
          <a:prstGeom prst="rect">
            <a:avLst/>
          </a:prstGeom>
          <a:solidFill>
            <a:schemeClr val="accent2">
              <a:lumMod val="40000"/>
              <a:lumOff val="6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Internal goals</a:t>
            </a:r>
          </a:p>
        </p:txBody>
      </p:sp>
      <p:sp>
        <p:nvSpPr>
          <p:cNvPr id="14" name="Freeform: Shape 13">
            <a:extLst>
              <a:ext uri="{FF2B5EF4-FFF2-40B4-BE49-F238E27FC236}">
                <a16:creationId xmlns:a16="http://schemas.microsoft.com/office/drawing/2014/main" id="{99C3892B-D73F-C4EF-95C3-5AE2707DE25E}"/>
              </a:ext>
            </a:extLst>
          </p:cNvPr>
          <p:cNvSpPr/>
          <p:nvPr/>
        </p:nvSpPr>
        <p:spPr>
          <a:xfrm rot="16200000">
            <a:off x="1181116" y="2844267"/>
            <a:ext cx="297948" cy="408793"/>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9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15" name="Rectangle 14">
            <a:extLst>
              <a:ext uri="{FF2B5EF4-FFF2-40B4-BE49-F238E27FC236}">
                <a16:creationId xmlns:a16="http://schemas.microsoft.com/office/drawing/2014/main" id="{579048C0-9EB8-4F9A-0ADD-74FCB447824B}"/>
              </a:ext>
            </a:extLst>
          </p:cNvPr>
          <p:cNvSpPr/>
          <p:nvPr/>
        </p:nvSpPr>
        <p:spPr>
          <a:xfrm>
            <a:off x="59781" y="1613672"/>
            <a:ext cx="343876" cy="1210489"/>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Equity</a:t>
            </a:r>
          </a:p>
        </p:txBody>
      </p:sp>
      <p:sp>
        <p:nvSpPr>
          <p:cNvPr id="16" name="Rectangle 15">
            <a:extLst>
              <a:ext uri="{FF2B5EF4-FFF2-40B4-BE49-F238E27FC236}">
                <a16:creationId xmlns:a16="http://schemas.microsoft.com/office/drawing/2014/main" id="{65FB050D-6B3F-5576-A458-8866ACDD089D}"/>
              </a:ext>
            </a:extLst>
          </p:cNvPr>
          <p:cNvSpPr/>
          <p:nvPr/>
        </p:nvSpPr>
        <p:spPr>
          <a:xfrm>
            <a:off x="476745" y="1613672"/>
            <a:ext cx="343876" cy="1210489"/>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Safety</a:t>
            </a:r>
          </a:p>
        </p:txBody>
      </p:sp>
      <p:sp>
        <p:nvSpPr>
          <p:cNvPr id="17" name="Rectangle 16">
            <a:extLst>
              <a:ext uri="{FF2B5EF4-FFF2-40B4-BE49-F238E27FC236}">
                <a16:creationId xmlns:a16="http://schemas.microsoft.com/office/drawing/2014/main" id="{4FBD5EAA-F5CB-70CF-9385-3858E9C38D66}"/>
              </a:ext>
            </a:extLst>
          </p:cNvPr>
          <p:cNvSpPr/>
          <p:nvPr/>
        </p:nvSpPr>
        <p:spPr>
          <a:xfrm>
            <a:off x="898237" y="1613672"/>
            <a:ext cx="343876" cy="1210489"/>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Sustainability</a:t>
            </a:r>
          </a:p>
        </p:txBody>
      </p:sp>
      <p:sp>
        <p:nvSpPr>
          <p:cNvPr id="18" name="Rectangle 17">
            <a:extLst>
              <a:ext uri="{FF2B5EF4-FFF2-40B4-BE49-F238E27FC236}">
                <a16:creationId xmlns:a16="http://schemas.microsoft.com/office/drawing/2014/main" id="{141BB959-DCBC-B412-C249-540F95BD6E62}"/>
              </a:ext>
            </a:extLst>
          </p:cNvPr>
          <p:cNvSpPr/>
          <p:nvPr/>
        </p:nvSpPr>
        <p:spPr>
          <a:xfrm>
            <a:off x="1330090" y="1613672"/>
            <a:ext cx="343876" cy="1210489"/>
          </a:xfrm>
          <a:prstGeom prst="rect">
            <a:avLst/>
          </a:prstGeom>
          <a:solidFill>
            <a:schemeClr val="accent2">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Mobility</a:t>
            </a:r>
          </a:p>
        </p:txBody>
      </p:sp>
      <p:sp>
        <p:nvSpPr>
          <p:cNvPr id="19" name="TextBox 18">
            <a:extLst>
              <a:ext uri="{FF2B5EF4-FFF2-40B4-BE49-F238E27FC236}">
                <a16:creationId xmlns:a16="http://schemas.microsoft.com/office/drawing/2014/main" id="{1D185EE9-4881-631F-75AF-090CAE49ED3B}"/>
              </a:ext>
            </a:extLst>
          </p:cNvPr>
          <p:cNvSpPr txBox="1"/>
          <p:nvPr/>
        </p:nvSpPr>
        <p:spPr>
          <a:xfrm>
            <a:off x="-17001" y="1361083"/>
            <a:ext cx="1854995"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Agency goal exposed to risk</a:t>
            </a:r>
          </a:p>
        </p:txBody>
      </p:sp>
      <p:sp>
        <p:nvSpPr>
          <p:cNvPr id="20" name="Freeform: Shape 19">
            <a:extLst>
              <a:ext uri="{FF2B5EF4-FFF2-40B4-BE49-F238E27FC236}">
                <a16:creationId xmlns:a16="http://schemas.microsoft.com/office/drawing/2014/main" id="{0B0CF0E4-9C69-12B8-7CFB-6E56642FFB97}"/>
              </a:ext>
            </a:extLst>
          </p:cNvPr>
          <p:cNvSpPr/>
          <p:nvPr/>
        </p:nvSpPr>
        <p:spPr>
          <a:xfrm>
            <a:off x="4764908" y="1260718"/>
            <a:ext cx="1368564" cy="407406"/>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‘Signpost indicator’ LOC</a:t>
            </a:r>
            <a:r>
              <a:rPr kumimoji="0" lang="en-US" sz="800" b="1" i="0" u="none" strike="noStrike" kern="1200" cap="none" spc="0" normalizeH="0" baseline="30000" noProof="0" dirty="0">
                <a:ln>
                  <a:noFill/>
                </a:ln>
                <a:solidFill>
                  <a:prstClr val="white"/>
                </a:solidFill>
                <a:effectLst/>
                <a:uLnTx/>
                <a:uFillTx/>
                <a:latin typeface="Segoe UI Emoji" panose="020B0502040204020203" pitchFamily="34" charset="0"/>
                <a:ea typeface="Segoe UI Emoji" panose="020B0502040204020203" pitchFamily="34" charset="0"/>
              </a:rPr>
              <a:t>*</a:t>
            </a:r>
            <a:r>
              <a:rPr kumimoji="0" lang="en-US" sz="10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 measure</a:t>
            </a:r>
          </a:p>
        </p:txBody>
      </p:sp>
      <p:sp>
        <p:nvSpPr>
          <p:cNvPr id="21" name="Freeform: Shape 20">
            <a:extLst>
              <a:ext uri="{FF2B5EF4-FFF2-40B4-BE49-F238E27FC236}">
                <a16:creationId xmlns:a16="http://schemas.microsoft.com/office/drawing/2014/main" id="{DA322DA7-475A-4B5C-3DBE-60D9BE93744B}"/>
              </a:ext>
            </a:extLst>
          </p:cNvPr>
          <p:cNvSpPr/>
          <p:nvPr/>
        </p:nvSpPr>
        <p:spPr>
          <a:xfrm>
            <a:off x="6752953" y="368674"/>
            <a:ext cx="1379921" cy="443465"/>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‘Characteristics-based’ LOC</a:t>
            </a:r>
            <a:r>
              <a:rPr kumimoji="0" lang="en-US" sz="800" b="1" i="0" u="none" strike="noStrike" kern="1200" cap="none" spc="0" normalizeH="0" baseline="30000" noProof="0" dirty="0">
                <a:ln>
                  <a:noFill/>
                </a:ln>
                <a:solidFill>
                  <a:prstClr val="white"/>
                </a:solidFill>
                <a:effectLst/>
                <a:uLnTx/>
                <a:uFillTx/>
                <a:latin typeface="Segoe UI Emoji" panose="020B0502040204020203" pitchFamily="34" charset="0"/>
                <a:ea typeface="Segoe UI Emoji" panose="020B0502040204020203" pitchFamily="34" charset="0"/>
              </a:rPr>
              <a:t>* </a:t>
            </a:r>
            <a:r>
              <a:rPr kumimoji="0" lang="en-US" sz="10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measure</a:t>
            </a:r>
          </a:p>
        </p:txBody>
      </p:sp>
      <p:sp>
        <p:nvSpPr>
          <p:cNvPr id="22" name="TextBox 21">
            <a:extLst>
              <a:ext uri="{FF2B5EF4-FFF2-40B4-BE49-F238E27FC236}">
                <a16:creationId xmlns:a16="http://schemas.microsoft.com/office/drawing/2014/main" id="{DB84727E-D4F0-5CE9-AB68-4B85A0452497}"/>
              </a:ext>
            </a:extLst>
          </p:cNvPr>
          <p:cNvSpPr txBox="1"/>
          <p:nvPr/>
        </p:nvSpPr>
        <p:spPr>
          <a:xfrm>
            <a:off x="7463621" y="157648"/>
            <a:ext cx="1501478"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*’LOC’=Level of concern</a:t>
            </a:r>
          </a:p>
        </p:txBody>
      </p:sp>
      <p:sp>
        <p:nvSpPr>
          <p:cNvPr id="23" name="TextBox 22">
            <a:extLst>
              <a:ext uri="{FF2B5EF4-FFF2-40B4-BE49-F238E27FC236}">
                <a16:creationId xmlns:a16="http://schemas.microsoft.com/office/drawing/2014/main" id="{6729F939-7FBC-B36C-E171-72D97DFBA87E}"/>
              </a:ext>
            </a:extLst>
          </p:cNvPr>
          <p:cNvSpPr txBox="1"/>
          <p:nvPr/>
        </p:nvSpPr>
        <p:spPr>
          <a:xfrm>
            <a:off x="5080594" y="895439"/>
            <a:ext cx="471199"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Yes</a:t>
            </a:r>
          </a:p>
        </p:txBody>
      </p:sp>
      <p:sp>
        <p:nvSpPr>
          <p:cNvPr id="25" name="Diamond 24">
            <a:extLst>
              <a:ext uri="{FF2B5EF4-FFF2-40B4-BE49-F238E27FC236}">
                <a16:creationId xmlns:a16="http://schemas.microsoft.com/office/drawing/2014/main" id="{238B26BC-F74A-AF48-4FB9-FFFCFAA7A144}"/>
              </a:ext>
            </a:extLst>
          </p:cNvPr>
          <p:cNvSpPr/>
          <p:nvPr/>
        </p:nvSpPr>
        <p:spPr>
          <a:xfrm>
            <a:off x="4598144" y="236241"/>
            <a:ext cx="1655536" cy="650366"/>
          </a:xfrm>
          <a:prstGeom prst="diamond">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Signpost Data Available?</a:t>
            </a:r>
          </a:p>
        </p:txBody>
      </p:sp>
      <p:cxnSp>
        <p:nvCxnSpPr>
          <p:cNvPr id="27" name="Straight Arrow Connector 26">
            <a:extLst>
              <a:ext uri="{FF2B5EF4-FFF2-40B4-BE49-F238E27FC236}">
                <a16:creationId xmlns:a16="http://schemas.microsoft.com/office/drawing/2014/main" id="{BF96454B-E312-A3A2-C81F-BB90E8259879}"/>
              </a:ext>
            </a:extLst>
          </p:cNvPr>
          <p:cNvCxnSpPr>
            <a:cxnSpLocks/>
            <a:stCxn id="25" idx="2"/>
          </p:cNvCxnSpPr>
          <p:nvPr/>
        </p:nvCxnSpPr>
        <p:spPr>
          <a:xfrm>
            <a:off x="5425912" y="886607"/>
            <a:ext cx="0" cy="3285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8C0817E-2AAB-7616-ECBC-BD732DB8A8DE}"/>
              </a:ext>
            </a:extLst>
          </p:cNvPr>
          <p:cNvCxnSpPr>
            <a:cxnSpLocks/>
            <a:stCxn id="25" idx="3"/>
          </p:cNvCxnSpPr>
          <p:nvPr/>
        </p:nvCxnSpPr>
        <p:spPr>
          <a:xfrm>
            <a:off x="6253680" y="561424"/>
            <a:ext cx="43574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774B1DC-EECA-6060-7AE4-DB177E74D594}"/>
              </a:ext>
            </a:extLst>
          </p:cNvPr>
          <p:cNvSpPr txBox="1"/>
          <p:nvPr/>
        </p:nvSpPr>
        <p:spPr>
          <a:xfrm>
            <a:off x="6194312" y="314690"/>
            <a:ext cx="477155"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No</a:t>
            </a:r>
          </a:p>
        </p:txBody>
      </p:sp>
      <p:sp>
        <p:nvSpPr>
          <p:cNvPr id="37" name="Freeform: Shape 36">
            <a:extLst>
              <a:ext uri="{FF2B5EF4-FFF2-40B4-BE49-F238E27FC236}">
                <a16:creationId xmlns:a16="http://schemas.microsoft.com/office/drawing/2014/main" id="{8A73C96E-23D8-AE84-D734-764C920B0365}"/>
              </a:ext>
            </a:extLst>
          </p:cNvPr>
          <p:cNvSpPr/>
          <p:nvPr/>
        </p:nvSpPr>
        <p:spPr>
          <a:xfrm rot="10800000">
            <a:off x="2411171" y="3840200"/>
            <a:ext cx="451158" cy="48412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9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38" name="Freeform: Shape 37">
            <a:extLst>
              <a:ext uri="{FF2B5EF4-FFF2-40B4-BE49-F238E27FC236}">
                <a16:creationId xmlns:a16="http://schemas.microsoft.com/office/drawing/2014/main" id="{3ECD06C3-F448-03F0-7E36-4B15A8F8E60C}"/>
              </a:ext>
            </a:extLst>
          </p:cNvPr>
          <p:cNvSpPr/>
          <p:nvPr/>
        </p:nvSpPr>
        <p:spPr>
          <a:xfrm rot="5400000">
            <a:off x="5195406" y="1765199"/>
            <a:ext cx="461011" cy="468697"/>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39" name="Freeform: Shape 38">
            <a:extLst>
              <a:ext uri="{FF2B5EF4-FFF2-40B4-BE49-F238E27FC236}">
                <a16:creationId xmlns:a16="http://schemas.microsoft.com/office/drawing/2014/main" id="{FC5A3ECB-C50B-17CB-3814-196E8FB71669}"/>
              </a:ext>
            </a:extLst>
          </p:cNvPr>
          <p:cNvSpPr/>
          <p:nvPr/>
        </p:nvSpPr>
        <p:spPr>
          <a:xfrm>
            <a:off x="3133169" y="383067"/>
            <a:ext cx="1480076" cy="503540"/>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marL="0" marR="0" lvl="0" indent="0" algn="ctr" defTabSz="1022350" rtl="0" eaLnBrk="1" fontAlgn="auto" latinLnBrk="0" hangingPunct="1">
              <a:lnSpc>
                <a:spcPct val="90000"/>
              </a:lnSpc>
              <a:spcBef>
                <a:spcPct val="0"/>
              </a:spcBef>
              <a:spcAft>
                <a:spcPct val="35000"/>
              </a:spcAft>
              <a:buClrTx/>
              <a:buSzTx/>
              <a:buFontTx/>
              <a:buNone/>
              <a:tabLst/>
              <a:defRPr/>
            </a:pPr>
            <a:r>
              <a:rPr kumimoji="0" lang="en-US" sz="1050" b="0" i="0" u="none" strike="noStrike" kern="1200" cap="none" spc="0" normalizeH="0" baseline="0" noProof="0" dirty="0">
                <a:ln>
                  <a:noFill/>
                </a:ln>
                <a:solidFill>
                  <a:sysClr val="windowText" lastClr="000000"/>
                </a:solidFill>
                <a:effectLst/>
                <a:uLnTx/>
                <a:uFillTx/>
                <a:latin typeface="Segoe UI Emoji" panose="020B0502040204020203" pitchFamily="34" charset="0"/>
                <a:ea typeface="Segoe UI Emoji" panose="020B0502040204020203" pitchFamily="34" charset="0"/>
              </a:rPr>
              <a:t>Assess data availability, local circumstances</a:t>
            </a:r>
          </a:p>
        </p:txBody>
      </p:sp>
      <p:sp>
        <p:nvSpPr>
          <p:cNvPr id="49" name="TextBox 48">
            <a:extLst>
              <a:ext uri="{FF2B5EF4-FFF2-40B4-BE49-F238E27FC236}">
                <a16:creationId xmlns:a16="http://schemas.microsoft.com/office/drawing/2014/main" id="{E84EF5D2-A9AC-6C54-CD06-27F18C81A579}"/>
              </a:ext>
            </a:extLst>
          </p:cNvPr>
          <p:cNvSpPr txBox="1"/>
          <p:nvPr/>
        </p:nvSpPr>
        <p:spPr>
          <a:xfrm>
            <a:off x="7039486" y="822752"/>
            <a:ext cx="1053848" cy="784830"/>
          </a:xfrm>
          <a:prstGeom prst="rect">
            <a:avLst/>
          </a:prstGeom>
          <a:noFill/>
        </p:spPr>
        <p:txBody>
          <a:bodyPr wrap="square" rtlCol="0">
            <a:spAutoFit/>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Novelty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Velocity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Size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Information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Response</a:t>
            </a:r>
          </a:p>
        </p:txBody>
      </p:sp>
      <p:sp>
        <p:nvSpPr>
          <p:cNvPr id="54" name="TextBox 53">
            <a:extLst>
              <a:ext uri="{FF2B5EF4-FFF2-40B4-BE49-F238E27FC236}">
                <a16:creationId xmlns:a16="http://schemas.microsoft.com/office/drawing/2014/main" id="{FD20E9D6-3F9C-653A-67D6-E2AAC75B7C67}"/>
              </a:ext>
            </a:extLst>
          </p:cNvPr>
          <p:cNvSpPr txBox="1"/>
          <p:nvPr/>
        </p:nvSpPr>
        <p:spPr>
          <a:xfrm>
            <a:off x="-131319" y="4108670"/>
            <a:ext cx="292281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Segoe UI Emoji" panose="020B0502040204020203" pitchFamily="34" charset="0"/>
                <a:ea typeface="Segoe UI Emoji" panose="020B0502040204020203" pitchFamily="34" charset="0"/>
              </a:rPr>
              <a:t>Consequence severity rating</a:t>
            </a:r>
          </a:p>
        </p:txBody>
      </p:sp>
      <p:sp>
        <p:nvSpPr>
          <p:cNvPr id="5" name="Freeform: Shape 4">
            <a:extLst>
              <a:ext uri="{FF2B5EF4-FFF2-40B4-BE49-F238E27FC236}">
                <a16:creationId xmlns:a16="http://schemas.microsoft.com/office/drawing/2014/main" id="{78A5484F-0AE9-DA11-6306-35A18B5824DB}"/>
              </a:ext>
            </a:extLst>
          </p:cNvPr>
          <p:cNvSpPr/>
          <p:nvPr/>
        </p:nvSpPr>
        <p:spPr>
          <a:xfrm>
            <a:off x="2686492" y="242768"/>
            <a:ext cx="516805"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7" name="Arrow: Right 6">
            <a:extLst>
              <a:ext uri="{FF2B5EF4-FFF2-40B4-BE49-F238E27FC236}">
                <a16:creationId xmlns:a16="http://schemas.microsoft.com/office/drawing/2014/main" id="{7CE596C8-F452-2B79-8733-76644D09ACC4}"/>
              </a:ext>
            </a:extLst>
          </p:cNvPr>
          <p:cNvSpPr/>
          <p:nvPr/>
        </p:nvSpPr>
        <p:spPr>
          <a:xfrm rot="10800000">
            <a:off x="-4935" y="58638"/>
            <a:ext cx="1433559" cy="897117"/>
          </a:xfrm>
          <a:prstGeom prst="rightArrow">
            <a:avLst>
              <a:gd name="adj1" fmla="val 100000"/>
              <a:gd name="adj2" fmla="val 3869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26" name="Arrow: Right 25">
            <a:extLst>
              <a:ext uri="{FF2B5EF4-FFF2-40B4-BE49-F238E27FC236}">
                <a16:creationId xmlns:a16="http://schemas.microsoft.com/office/drawing/2014/main" id="{4F4252BE-A467-9E54-2A9D-76B110503FAC}"/>
              </a:ext>
            </a:extLst>
          </p:cNvPr>
          <p:cNvSpPr/>
          <p:nvPr/>
        </p:nvSpPr>
        <p:spPr>
          <a:xfrm>
            <a:off x="1418412" y="58639"/>
            <a:ext cx="1514042" cy="898951"/>
          </a:xfrm>
          <a:prstGeom prst="rightArrow">
            <a:avLst>
              <a:gd name="adj1" fmla="val 100000"/>
              <a:gd name="adj2" fmla="val 386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28" name="Explosion: 14 Points 27">
            <a:extLst>
              <a:ext uri="{FF2B5EF4-FFF2-40B4-BE49-F238E27FC236}">
                <a16:creationId xmlns:a16="http://schemas.microsoft.com/office/drawing/2014/main" id="{8A60C329-1E53-B5EF-41CE-39276A01906B}"/>
              </a:ext>
            </a:extLst>
          </p:cNvPr>
          <p:cNvSpPr/>
          <p:nvPr/>
        </p:nvSpPr>
        <p:spPr>
          <a:xfrm>
            <a:off x="235450" y="80410"/>
            <a:ext cx="2496289" cy="926302"/>
          </a:xfrm>
          <a:prstGeom prst="irregularSeal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Risk source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rPr>
              <a:t>[hazard]</a:t>
            </a:r>
            <a:endParaRPr kumimoji="0" lang="en-US" sz="1400" b="1"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
        <p:nvSpPr>
          <p:cNvPr id="29" name="TextBox 28">
            <a:extLst>
              <a:ext uri="{FF2B5EF4-FFF2-40B4-BE49-F238E27FC236}">
                <a16:creationId xmlns:a16="http://schemas.microsoft.com/office/drawing/2014/main" id="{79CCA947-6E59-4368-874A-9D5690EFB386}"/>
              </a:ext>
            </a:extLst>
          </p:cNvPr>
          <p:cNvSpPr txBox="1"/>
          <p:nvPr/>
        </p:nvSpPr>
        <p:spPr>
          <a:xfrm>
            <a:off x="3439942" y="196924"/>
            <a:ext cx="918017" cy="253916"/>
          </a:xfrm>
          <a:prstGeom prst="rect">
            <a:avLst/>
          </a:prstGeom>
          <a:noFill/>
        </p:spPr>
        <p:txBody>
          <a:bodyPr wrap="square" rtlCol="0">
            <a:spAutoFit/>
          </a:bodyPr>
          <a:lstStyle/>
          <a:p>
            <a:r>
              <a:rPr lang="en-US" sz="1050" b="1" dirty="0">
                <a:solidFill>
                  <a:srgbClr val="0070C0"/>
                </a:solidFill>
                <a:latin typeface="Segoe UI Emoji" panose="020B0502040204020203" pitchFamily="34" charset="0"/>
                <a:ea typeface="Segoe UI Emoji" panose="020B0502040204020203" pitchFamily="34" charset="0"/>
              </a:rPr>
              <a:t>‘Likelihood’</a:t>
            </a:r>
          </a:p>
        </p:txBody>
      </p:sp>
      <p:sp>
        <p:nvSpPr>
          <p:cNvPr id="30" name="TextBox 29">
            <a:extLst>
              <a:ext uri="{FF2B5EF4-FFF2-40B4-BE49-F238E27FC236}">
                <a16:creationId xmlns:a16="http://schemas.microsoft.com/office/drawing/2014/main" id="{73E28DB0-D098-786E-FC75-0A47FA74321D}"/>
              </a:ext>
            </a:extLst>
          </p:cNvPr>
          <p:cNvSpPr txBox="1"/>
          <p:nvPr/>
        </p:nvSpPr>
        <p:spPr>
          <a:xfrm>
            <a:off x="-17001" y="1193986"/>
            <a:ext cx="971741" cy="253916"/>
          </a:xfrm>
          <a:prstGeom prst="rect">
            <a:avLst/>
          </a:prstGeom>
          <a:noFill/>
        </p:spPr>
        <p:txBody>
          <a:bodyPr wrap="none" rtlCol="0">
            <a:spAutoFit/>
          </a:bodyPr>
          <a:lstStyle/>
          <a:p>
            <a:r>
              <a:rPr lang="en-US" sz="1050" b="1" dirty="0">
                <a:solidFill>
                  <a:srgbClr val="C00000"/>
                </a:solidFill>
                <a:latin typeface="Segoe UI Emoji" panose="020B0502040204020203" pitchFamily="34" charset="0"/>
                <a:ea typeface="Segoe UI Emoji" panose="020B0502040204020203" pitchFamily="34" charset="0"/>
              </a:rPr>
              <a:t>Consequence</a:t>
            </a:r>
          </a:p>
        </p:txBody>
      </p:sp>
      <p:sp>
        <p:nvSpPr>
          <p:cNvPr id="48" name="Freeform: Shape 47">
            <a:extLst>
              <a:ext uri="{FF2B5EF4-FFF2-40B4-BE49-F238E27FC236}">
                <a16:creationId xmlns:a16="http://schemas.microsoft.com/office/drawing/2014/main" id="{A4A58753-659D-8A01-5B17-5233A3CE57A1}"/>
              </a:ext>
            </a:extLst>
          </p:cNvPr>
          <p:cNvSpPr/>
          <p:nvPr/>
        </p:nvSpPr>
        <p:spPr>
          <a:xfrm rot="5400000">
            <a:off x="7275542" y="1765199"/>
            <a:ext cx="461011" cy="468697"/>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marL="0" marR="0" lvl="0" indent="0" algn="ctr" defTabSz="844550" rtl="0" eaLnBrk="1" fontAlgn="auto" latinLnBrk="0" hangingPunct="1">
              <a:lnSpc>
                <a:spcPct val="90000"/>
              </a:lnSpc>
              <a:spcBef>
                <a:spcPct val="0"/>
              </a:spcBef>
              <a:spcAft>
                <a:spcPct val="3500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endParaRPr>
          </a:p>
        </p:txBody>
      </p:sp>
    </p:spTree>
    <p:extLst>
      <p:ext uri="{BB962C8B-B14F-4D97-AF65-F5344CB8AC3E}">
        <p14:creationId xmlns:p14="http://schemas.microsoft.com/office/powerpoint/2010/main" val="1602631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584E-FE82-9F99-4987-5E080604EAA9}"/>
              </a:ext>
            </a:extLst>
          </p:cNvPr>
          <p:cNvSpPr/>
          <p:nvPr/>
        </p:nvSpPr>
        <p:spPr>
          <a:xfrm>
            <a:off x="3501736" y="1"/>
            <a:ext cx="5642265" cy="5143500"/>
          </a:xfrm>
          <a:prstGeom prst="rect">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952009" y="1973406"/>
            <a:ext cx="4443845" cy="883227"/>
          </a:xfrm>
        </p:spPr>
        <p:txBody>
          <a:bodyPr>
            <a:noAutofit/>
          </a:bodyPr>
          <a:lstStyle/>
          <a:p>
            <a:pPr algn="l"/>
            <a:r>
              <a:rPr lang="en-US" sz="3600" b="0" dirty="0">
                <a:solidFill>
                  <a:schemeClr val="bg1"/>
                </a:solidFill>
                <a:latin typeface="Segoe UI Semibold" panose="020B0702040204020203" pitchFamily="34" charset="0"/>
                <a:cs typeface="Segoe UI Semibold" panose="020B0702040204020203" pitchFamily="34" charset="0"/>
              </a:rPr>
              <a:t>Selected Findings</a:t>
            </a:r>
          </a:p>
        </p:txBody>
      </p:sp>
      <p:pic>
        <p:nvPicPr>
          <p:cNvPr id="8" name="Graphic 7" descr="Magnifying glass with solid fill">
            <a:extLst>
              <a:ext uri="{FF2B5EF4-FFF2-40B4-BE49-F238E27FC236}">
                <a16:creationId xmlns:a16="http://schemas.microsoft.com/office/drawing/2014/main" id="{DC2BA031-A76D-D0BB-B091-BC1BC64CC7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40426" y="1369001"/>
            <a:ext cx="1772517" cy="1772517"/>
          </a:xfrm>
          <a:prstGeom prst="rect">
            <a:avLst/>
          </a:prstGeom>
        </p:spPr>
      </p:pic>
      <p:sp>
        <p:nvSpPr>
          <p:cNvPr id="9" name="Rectangle: Rounded Corners 8">
            <a:extLst>
              <a:ext uri="{FF2B5EF4-FFF2-40B4-BE49-F238E27FC236}">
                <a16:creationId xmlns:a16="http://schemas.microsoft.com/office/drawing/2014/main" id="{F1635B9A-5670-ECED-91A6-6904F5F603D3}"/>
              </a:ext>
            </a:extLst>
          </p:cNvPr>
          <p:cNvSpPr/>
          <p:nvPr/>
        </p:nvSpPr>
        <p:spPr>
          <a:xfrm>
            <a:off x="949038" y="1452128"/>
            <a:ext cx="1378526" cy="188433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1D96FDBD-FCFD-59C5-1F4F-625EC04E4AD2}"/>
              </a:ext>
            </a:extLst>
          </p:cNvPr>
          <p:cNvCxnSpPr>
            <a:cxnSpLocks/>
          </p:cNvCxnSpPr>
          <p:nvPr/>
        </p:nvCxnSpPr>
        <p:spPr>
          <a:xfrm>
            <a:off x="1156855" y="1825337"/>
            <a:ext cx="3636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9802A96-CB83-220B-39B4-4613CBCEF2E0}"/>
              </a:ext>
            </a:extLst>
          </p:cNvPr>
          <p:cNvCxnSpPr>
            <a:cxnSpLocks/>
          </p:cNvCxnSpPr>
          <p:nvPr/>
        </p:nvCxnSpPr>
        <p:spPr>
          <a:xfrm>
            <a:off x="1156855" y="2381251"/>
            <a:ext cx="3948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0ECB557-E383-DA10-B570-7A607F537439}"/>
              </a:ext>
            </a:extLst>
          </p:cNvPr>
          <p:cNvCxnSpPr>
            <a:cxnSpLocks/>
          </p:cNvCxnSpPr>
          <p:nvPr/>
        </p:nvCxnSpPr>
        <p:spPr>
          <a:xfrm>
            <a:off x="1156855" y="2659208"/>
            <a:ext cx="63384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B78838-2DA1-B47A-A165-51AEAA3C658C}"/>
              </a:ext>
            </a:extLst>
          </p:cNvPr>
          <p:cNvCxnSpPr>
            <a:cxnSpLocks/>
          </p:cNvCxnSpPr>
          <p:nvPr/>
        </p:nvCxnSpPr>
        <p:spPr>
          <a:xfrm>
            <a:off x="1156855" y="2937164"/>
            <a:ext cx="8693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4FD655B-AE03-884A-E94D-5AA0C1800995}"/>
              </a:ext>
            </a:extLst>
          </p:cNvPr>
          <p:cNvCxnSpPr>
            <a:cxnSpLocks/>
          </p:cNvCxnSpPr>
          <p:nvPr/>
        </p:nvCxnSpPr>
        <p:spPr>
          <a:xfrm>
            <a:off x="1638300" y="2103294"/>
            <a:ext cx="48144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394B4E-4451-E423-F586-77976B60BB38}"/>
              </a:ext>
            </a:extLst>
          </p:cNvPr>
          <p:cNvCxnSpPr>
            <a:cxnSpLocks/>
          </p:cNvCxnSpPr>
          <p:nvPr/>
        </p:nvCxnSpPr>
        <p:spPr>
          <a:xfrm>
            <a:off x="1156855" y="2103294"/>
            <a:ext cx="31172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0D3B44F-5F97-14C4-C0E0-F0C08B3ADD7A}"/>
              </a:ext>
            </a:extLst>
          </p:cNvPr>
          <p:cNvCxnSpPr>
            <a:cxnSpLocks/>
          </p:cNvCxnSpPr>
          <p:nvPr/>
        </p:nvCxnSpPr>
        <p:spPr>
          <a:xfrm>
            <a:off x="1790700" y="2381251"/>
            <a:ext cx="23552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1559363-EC69-C488-874F-46CC56C4357B}"/>
              </a:ext>
            </a:extLst>
          </p:cNvPr>
          <p:cNvCxnSpPr>
            <a:cxnSpLocks/>
          </p:cNvCxnSpPr>
          <p:nvPr/>
        </p:nvCxnSpPr>
        <p:spPr>
          <a:xfrm>
            <a:off x="1728355" y="1825337"/>
            <a:ext cx="39139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002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FA2369-3A49-1112-4153-6D832738993E}"/>
              </a:ext>
            </a:extLst>
          </p:cNvPr>
          <p:cNvSpPr/>
          <p:nvPr/>
        </p:nvSpPr>
        <p:spPr>
          <a:xfrm>
            <a:off x="11285" y="0"/>
            <a:ext cx="2807879" cy="51435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grpSp>
        <p:nvGrpSpPr>
          <p:cNvPr id="34" name="Group 33">
            <a:extLst>
              <a:ext uri="{FF2B5EF4-FFF2-40B4-BE49-F238E27FC236}">
                <a16:creationId xmlns:a16="http://schemas.microsoft.com/office/drawing/2014/main" id="{C6055E56-FAF8-B6E9-F3B4-4CC6E2243DF8}"/>
              </a:ext>
            </a:extLst>
          </p:cNvPr>
          <p:cNvGrpSpPr/>
          <p:nvPr/>
        </p:nvGrpSpPr>
        <p:grpSpPr>
          <a:xfrm>
            <a:off x="295118" y="3424965"/>
            <a:ext cx="2029893" cy="1629900"/>
            <a:chOff x="3759828" y="2709028"/>
            <a:chExt cx="1739234" cy="2604222"/>
          </a:xfrm>
        </p:grpSpPr>
        <p:pic>
          <p:nvPicPr>
            <p:cNvPr id="37" name="Picture 36" descr="A picture containing calendar&#10;&#10;Description automatically generated">
              <a:extLst>
                <a:ext uri="{FF2B5EF4-FFF2-40B4-BE49-F238E27FC236}">
                  <a16:creationId xmlns:a16="http://schemas.microsoft.com/office/drawing/2014/main" id="{E0C0CC11-8432-EC33-8D3C-583CAFABF1B5}"/>
                </a:ext>
              </a:extLst>
            </p:cNvPr>
            <p:cNvPicPr>
              <a:picLocks noChangeAspect="1"/>
            </p:cNvPicPr>
            <p:nvPr/>
          </p:nvPicPr>
          <p:blipFill>
            <a:blip r:embed="rId3"/>
            <a:stretch>
              <a:fillRect/>
            </a:stretch>
          </p:blipFill>
          <p:spPr>
            <a:xfrm>
              <a:off x="3759829" y="2709028"/>
              <a:ext cx="1739233" cy="1076258"/>
            </a:xfrm>
            <a:prstGeom prst="rect">
              <a:avLst/>
            </a:prstGeom>
            <a:ln>
              <a:solidFill>
                <a:srgbClr val="C65911"/>
              </a:solidFill>
            </a:ln>
          </p:spPr>
        </p:pic>
        <p:pic>
          <p:nvPicPr>
            <p:cNvPr id="38" name="Picture 37" descr="Table&#10;&#10;Description automatically generated">
              <a:extLst>
                <a:ext uri="{FF2B5EF4-FFF2-40B4-BE49-F238E27FC236}">
                  <a16:creationId xmlns:a16="http://schemas.microsoft.com/office/drawing/2014/main" id="{D8AEACF1-BCE3-477D-B3F6-ECCC85B0D62A}"/>
                </a:ext>
              </a:extLst>
            </p:cNvPr>
            <p:cNvPicPr>
              <a:picLocks noChangeAspect="1"/>
            </p:cNvPicPr>
            <p:nvPr/>
          </p:nvPicPr>
          <p:blipFill>
            <a:blip r:embed="rId4"/>
            <a:stretch>
              <a:fillRect/>
            </a:stretch>
          </p:blipFill>
          <p:spPr>
            <a:xfrm>
              <a:off x="3759828" y="3770224"/>
              <a:ext cx="1739233" cy="868329"/>
            </a:xfrm>
            <a:prstGeom prst="rect">
              <a:avLst/>
            </a:prstGeom>
            <a:ln>
              <a:solidFill>
                <a:srgbClr val="C65911"/>
              </a:solidFill>
            </a:ln>
          </p:spPr>
        </p:pic>
        <p:pic>
          <p:nvPicPr>
            <p:cNvPr id="41" name="Picture 40" descr="Text&#10;&#10;Description automatically generated">
              <a:extLst>
                <a:ext uri="{FF2B5EF4-FFF2-40B4-BE49-F238E27FC236}">
                  <a16:creationId xmlns:a16="http://schemas.microsoft.com/office/drawing/2014/main" id="{1975142D-B099-039A-32D9-89BD069D1FDB}"/>
                </a:ext>
              </a:extLst>
            </p:cNvPr>
            <p:cNvPicPr>
              <a:picLocks noChangeAspect="1"/>
            </p:cNvPicPr>
            <p:nvPr/>
          </p:nvPicPr>
          <p:blipFill>
            <a:blip r:embed="rId5"/>
            <a:stretch>
              <a:fillRect/>
            </a:stretch>
          </p:blipFill>
          <p:spPr>
            <a:xfrm>
              <a:off x="3759829" y="4640884"/>
              <a:ext cx="1739233" cy="672366"/>
            </a:xfrm>
            <a:prstGeom prst="rect">
              <a:avLst/>
            </a:prstGeom>
            <a:ln>
              <a:solidFill>
                <a:srgbClr val="C65911"/>
              </a:solidFill>
            </a:ln>
          </p:spPr>
        </p:pic>
      </p:grpSp>
      <p:sp>
        <p:nvSpPr>
          <p:cNvPr id="4" name="Freeform: Shape 3">
            <a:extLst>
              <a:ext uri="{FF2B5EF4-FFF2-40B4-BE49-F238E27FC236}">
                <a16:creationId xmlns:a16="http://schemas.microsoft.com/office/drawing/2014/main" id="{9C31BE49-D1C6-D713-67DE-859CE9D8BEEA}"/>
              </a:ext>
            </a:extLst>
          </p:cNvPr>
          <p:cNvSpPr/>
          <p:nvPr/>
        </p:nvSpPr>
        <p:spPr>
          <a:xfrm rot="16200000">
            <a:off x="1162684" y="752013"/>
            <a:ext cx="458317"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2" name="Rectangle 1">
            <a:extLst>
              <a:ext uri="{FF2B5EF4-FFF2-40B4-BE49-F238E27FC236}">
                <a16:creationId xmlns:a16="http://schemas.microsoft.com/office/drawing/2014/main" id="{F7D39D08-6E1D-B1A2-E74C-22AE26F080D9}"/>
              </a:ext>
            </a:extLst>
          </p:cNvPr>
          <p:cNvSpPr/>
          <p:nvPr/>
        </p:nvSpPr>
        <p:spPr>
          <a:xfrm>
            <a:off x="2804836" y="0"/>
            <a:ext cx="6242345" cy="24135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graphicFrame>
        <p:nvGraphicFramePr>
          <p:cNvPr id="6" name="Table 6">
            <a:extLst>
              <a:ext uri="{FF2B5EF4-FFF2-40B4-BE49-F238E27FC236}">
                <a16:creationId xmlns:a16="http://schemas.microsoft.com/office/drawing/2014/main" id="{20F627D0-8967-440D-22C0-A579C1820DD9}"/>
              </a:ext>
            </a:extLst>
          </p:cNvPr>
          <p:cNvGraphicFramePr>
            <a:graphicFrameLocks noGrp="1"/>
          </p:cNvGraphicFramePr>
          <p:nvPr>
            <p:extLst>
              <p:ext uri="{D42A27DB-BD31-4B8C-83A1-F6EECF244321}">
                <p14:modId xmlns:p14="http://schemas.microsoft.com/office/powerpoint/2010/main" val="86916404"/>
              </p:ext>
            </p:extLst>
          </p:nvPr>
        </p:nvGraphicFramePr>
        <p:xfrm>
          <a:off x="3313424" y="2856241"/>
          <a:ext cx="5346850" cy="2194560"/>
        </p:xfrm>
        <a:graphic>
          <a:graphicData uri="http://schemas.openxmlformats.org/drawingml/2006/table">
            <a:tbl>
              <a:tblPr firstRow="1" bandRow="1">
                <a:tableStyleId>{5940675A-B579-460E-94D1-54222C63F5DA}</a:tableStyleId>
              </a:tblPr>
              <a:tblGrid>
                <a:gridCol w="851257">
                  <a:extLst>
                    <a:ext uri="{9D8B030D-6E8A-4147-A177-3AD203B41FA5}">
                      <a16:colId xmlns:a16="http://schemas.microsoft.com/office/drawing/2014/main" val="897074791"/>
                    </a:ext>
                  </a:extLst>
                </a:gridCol>
                <a:gridCol w="931026">
                  <a:extLst>
                    <a:ext uri="{9D8B030D-6E8A-4147-A177-3AD203B41FA5}">
                      <a16:colId xmlns:a16="http://schemas.microsoft.com/office/drawing/2014/main" val="2779281476"/>
                    </a:ext>
                  </a:extLst>
                </a:gridCol>
                <a:gridCol w="891141">
                  <a:extLst>
                    <a:ext uri="{9D8B030D-6E8A-4147-A177-3AD203B41FA5}">
                      <a16:colId xmlns:a16="http://schemas.microsoft.com/office/drawing/2014/main" val="2747141919"/>
                    </a:ext>
                  </a:extLst>
                </a:gridCol>
                <a:gridCol w="919942">
                  <a:extLst>
                    <a:ext uri="{9D8B030D-6E8A-4147-A177-3AD203B41FA5}">
                      <a16:colId xmlns:a16="http://schemas.microsoft.com/office/drawing/2014/main" val="2580824829"/>
                    </a:ext>
                  </a:extLst>
                </a:gridCol>
                <a:gridCol w="862343">
                  <a:extLst>
                    <a:ext uri="{9D8B030D-6E8A-4147-A177-3AD203B41FA5}">
                      <a16:colId xmlns:a16="http://schemas.microsoft.com/office/drawing/2014/main" val="1493198059"/>
                    </a:ext>
                  </a:extLst>
                </a:gridCol>
                <a:gridCol w="891141">
                  <a:extLst>
                    <a:ext uri="{9D8B030D-6E8A-4147-A177-3AD203B41FA5}">
                      <a16:colId xmlns:a16="http://schemas.microsoft.com/office/drawing/2014/main" val="2956187958"/>
                    </a:ext>
                  </a:extLst>
                </a:gridCol>
              </a:tblGrid>
              <a:tr h="274320">
                <a:tc rowSpan="2" gridSpan="2">
                  <a:txBody>
                    <a:bodyPr/>
                    <a:lstStyle/>
                    <a:p>
                      <a:pPr algn="ctr"/>
                      <a:r>
                        <a:rPr lang="en-US" sz="1800" b="1" dirty="0"/>
                        <a:t>Risk Matrix</a:t>
                      </a:r>
                    </a:p>
                    <a:p>
                      <a:pPr algn="ctr"/>
                      <a:r>
                        <a:rPr lang="en-US" sz="1800" b="0" dirty="0"/>
                        <a:t>[risk priorities]</a:t>
                      </a: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rowSpan="2" hMerge="1">
                  <a:txBody>
                    <a:bodyPr/>
                    <a:lstStyle/>
                    <a:p>
                      <a:endParaRPr lang="en-US" dirty="0"/>
                    </a:p>
                  </a:txBody>
                  <a:tcPr/>
                </a:tc>
                <a:tc gridSpan="4">
                  <a:txBody>
                    <a:bodyPr/>
                    <a:lstStyle/>
                    <a:p>
                      <a:pPr algn="ctr"/>
                      <a:r>
                        <a:rPr lang="en-US" sz="1200" b="1" dirty="0">
                          <a:solidFill>
                            <a:schemeClr val="accent1">
                              <a:lumMod val="50000"/>
                            </a:schemeClr>
                          </a:solidFill>
                        </a:rPr>
                        <a:t>Level Of Concern (LOC) </a:t>
                      </a:r>
                      <a:r>
                        <a:rPr lang="en-US" sz="1200" b="0" dirty="0"/>
                        <a:t>Score </a:t>
                      </a:r>
                      <a:r>
                        <a:rPr lang="en-US" sz="1200" b="0" dirty="0">
                          <a:solidFill>
                            <a:schemeClr val="tx1"/>
                          </a:solidFill>
                        </a:rPr>
                        <a:t>(Likelihood </a:t>
                      </a:r>
                      <a:r>
                        <a:rPr lang="en-US" sz="1200" b="0" dirty="0"/>
                        <a:t>Proxy)</a:t>
                      </a:r>
                    </a:p>
                  </a:txBody>
                  <a:tcPr anchor="ctr">
                    <a:solidFill>
                      <a:schemeClr val="accent1">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5604681"/>
                  </a:ext>
                </a:extLst>
              </a:tr>
              <a:tr h="457200">
                <a:tc gridSpan="2" vMerge="1">
                  <a:txBody>
                    <a:bodyPr/>
                    <a:lstStyle/>
                    <a:p>
                      <a:endParaRPr lang="en-US" dirty="0"/>
                    </a:p>
                  </a:txBody>
                  <a:tcPr/>
                </a:tc>
                <a:tc hMerge="1" vMerge="1">
                  <a:txBody>
                    <a:bodyPr/>
                    <a:lstStyle/>
                    <a:p>
                      <a:endParaRPr lang="en-US" dirty="0"/>
                    </a:p>
                  </a:txBody>
                  <a:tcPr/>
                </a:tc>
                <a:tc>
                  <a:txBody>
                    <a:bodyPr/>
                    <a:lstStyle/>
                    <a:p>
                      <a:pPr algn="ctr"/>
                      <a:r>
                        <a:rPr lang="en-US" sz="1100" b="1" dirty="0"/>
                        <a:t>Low -1</a:t>
                      </a:r>
                    </a:p>
                  </a:txBody>
                  <a:tcPr anchor="ctr"/>
                </a:tc>
                <a:tc>
                  <a:txBody>
                    <a:bodyPr/>
                    <a:lstStyle/>
                    <a:p>
                      <a:pPr algn="ctr"/>
                      <a:r>
                        <a:rPr lang="en-US" sz="1100" b="1" dirty="0"/>
                        <a:t>Moderate- 2</a:t>
                      </a:r>
                    </a:p>
                  </a:txBody>
                  <a:tcPr anchor="ctr">
                    <a:solidFill>
                      <a:schemeClr val="accent1">
                        <a:lumMod val="40000"/>
                        <a:lumOff val="60000"/>
                      </a:schemeClr>
                    </a:solidFill>
                  </a:tcPr>
                </a:tc>
                <a:tc>
                  <a:txBody>
                    <a:bodyPr/>
                    <a:lstStyle/>
                    <a:p>
                      <a:pPr algn="ctr"/>
                      <a:r>
                        <a:rPr lang="en-US" sz="1100" b="1" dirty="0"/>
                        <a:t>High - 3</a:t>
                      </a:r>
                    </a:p>
                  </a:txBody>
                  <a:tcPr anchor="ctr">
                    <a:solidFill>
                      <a:schemeClr val="accent1">
                        <a:lumMod val="60000"/>
                        <a:lumOff val="40000"/>
                      </a:schemeClr>
                    </a:solidFill>
                  </a:tcPr>
                </a:tc>
                <a:tc>
                  <a:txBody>
                    <a:bodyPr/>
                    <a:lstStyle/>
                    <a:p>
                      <a:pPr algn="ctr"/>
                      <a:r>
                        <a:rPr lang="en-US" sz="1100" b="1" dirty="0">
                          <a:solidFill>
                            <a:schemeClr val="bg1"/>
                          </a:solidFill>
                        </a:rPr>
                        <a:t>Greatest - 4</a:t>
                      </a:r>
                    </a:p>
                  </a:txBody>
                  <a:tcPr anchor="ctr">
                    <a:solidFill>
                      <a:schemeClr val="accent1">
                        <a:lumMod val="75000"/>
                      </a:schemeClr>
                    </a:solidFill>
                  </a:tcPr>
                </a:tc>
                <a:extLst>
                  <a:ext uri="{0D108BD9-81ED-4DB2-BD59-A6C34878D82A}">
                    <a16:rowId xmlns:a16="http://schemas.microsoft.com/office/drawing/2014/main" val="2772457075"/>
                  </a:ext>
                </a:extLst>
              </a:tr>
              <a:tr h="396240">
                <a:tc rowSpan="4">
                  <a:txBody>
                    <a:bodyPr/>
                    <a:lstStyle/>
                    <a:p>
                      <a:pPr algn="ctr"/>
                      <a:r>
                        <a:rPr lang="en-US" sz="1200" b="1" dirty="0">
                          <a:solidFill>
                            <a:schemeClr val="accent2">
                              <a:lumMod val="50000"/>
                            </a:schemeClr>
                          </a:solidFill>
                        </a:rPr>
                        <a:t>Severity</a:t>
                      </a:r>
                      <a:r>
                        <a:rPr lang="en-US" sz="1200" dirty="0">
                          <a:solidFill>
                            <a:schemeClr val="accent2">
                              <a:lumMod val="50000"/>
                            </a:schemeClr>
                          </a:solidFill>
                        </a:rPr>
                        <a:t> </a:t>
                      </a:r>
                      <a:r>
                        <a:rPr lang="en-US" sz="1200" dirty="0"/>
                        <a:t>of </a:t>
                      </a:r>
                      <a:r>
                        <a:rPr lang="en-US" sz="1200" dirty="0" err="1"/>
                        <a:t>Conse-quence</a:t>
                      </a:r>
                      <a:r>
                        <a:rPr lang="en-US" sz="1200" dirty="0"/>
                        <a:t> Score</a:t>
                      </a:r>
                    </a:p>
                  </a:txBody>
                  <a:tcPr anchor="ctr">
                    <a:solidFill>
                      <a:schemeClr val="accent2">
                        <a:lumMod val="20000"/>
                        <a:lumOff val="80000"/>
                      </a:schemeClr>
                    </a:solidFill>
                  </a:tcPr>
                </a:tc>
                <a:tc>
                  <a:txBody>
                    <a:bodyPr/>
                    <a:lstStyle/>
                    <a:p>
                      <a:pPr algn="ctr"/>
                      <a:r>
                        <a:rPr lang="en-US" sz="1200" b="1" dirty="0"/>
                        <a:t>Severe -4</a:t>
                      </a:r>
                    </a:p>
                  </a:txBody>
                  <a:tcPr anchor="ctr">
                    <a:solidFill>
                      <a:schemeClr val="accent2">
                        <a:lumMod val="60000"/>
                        <a:lumOff val="40000"/>
                      </a:schemeClr>
                    </a:solidFill>
                  </a:tcPr>
                </a:tc>
                <a:tc>
                  <a:txBody>
                    <a:bodyPr/>
                    <a:lstStyle/>
                    <a:p>
                      <a:pPr algn="ctr"/>
                      <a:r>
                        <a:rPr lang="en-US" sz="1000" b="0" dirty="0"/>
                        <a:t>Moderate</a:t>
                      </a:r>
                    </a:p>
                  </a:txBody>
                  <a:tcPr anchor="ctr">
                    <a:solidFill>
                      <a:srgbClr val="FFFF00"/>
                    </a:solidFill>
                  </a:tcPr>
                </a:tc>
                <a:tc>
                  <a:txBody>
                    <a:bodyPr/>
                    <a:lstStyle/>
                    <a:p>
                      <a:pPr algn="ctr"/>
                      <a:r>
                        <a:rPr lang="en-US" sz="1000" b="0" dirty="0"/>
                        <a:t>Moderate-High</a:t>
                      </a:r>
                    </a:p>
                  </a:txBody>
                  <a:tcPr anchor="c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Extreme</a:t>
                      </a:r>
                    </a:p>
                  </a:txBody>
                  <a:tcPr anchor="ctr">
                    <a:solidFill>
                      <a:srgbClr val="FF0000"/>
                    </a:solidFill>
                  </a:tcPr>
                </a:tc>
                <a:tc>
                  <a:txBody>
                    <a:bodyPr/>
                    <a:lstStyle/>
                    <a:p>
                      <a:pPr algn="ctr"/>
                      <a:r>
                        <a:rPr lang="en-US" sz="1000" b="0" dirty="0">
                          <a:solidFill>
                            <a:schemeClr val="tx1"/>
                          </a:solidFill>
                        </a:rPr>
                        <a:t>Extreme</a:t>
                      </a:r>
                    </a:p>
                  </a:txBody>
                  <a:tcPr anchor="ctr">
                    <a:solidFill>
                      <a:srgbClr val="FF0000"/>
                    </a:solidFill>
                  </a:tcPr>
                </a:tc>
                <a:extLst>
                  <a:ext uri="{0D108BD9-81ED-4DB2-BD59-A6C34878D82A}">
                    <a16:rowId xmlns:a16="http://schemas.microsoft.com/office/drawing/2014/main" val="3312471124"/>
                  </a:ext>
                </a:extLst>
              </a:tr>
              <a:tr h="396240">
                <a:tc vMerge="1">
                  <a:txBody>
                    <a:bodyPr/>
                    <a:lstStyle/>
                    <a:p>
                      <a:endParaRPr lang="en-US" dirty="0"/>
                    </a:p>
                  </a:txBody>
                  <a:tcPr/>
                </a:tc>
                <a:tc>
                  <a:txBody>
                    <a:bodyPr/>
                    <a:lstStyle/>
                    <a:p>
                      <a:pPr algn="ctr"/>
                      <a:r>
                        <a:rPr lang="en-US" sz="1200" b="1" dirty="0"/>
                        <a:t>High - 3</a:t>
                      </a: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u="sng" dirty="0"/>
                        <a:t>Moderate-High</a:t>
                      </a:r>
                    </a:p>
                  </a:txBody>
                  <a:tcPr anchor="ctr">
                    <a:solidFill>
                      <a:srgbClr val="FFC000"/>
                    </a:solidFill>
                  </a:tcPr>
                </a:tc>
                <a:tc>
                  <a:txBody>
                    <a:bodyPr/>
                    <a:lstStyle/>
                    <a:p>
                      <a:pPr algn="ctr"/>
                      <a:r>
                        <a:rPr lang="en-US" sz="1000" b="0" dirty="0"/>
                        <a:t>High</a:t>
                      </a:r>
                    </a:p>
                  </a:txBody>
                  <a:tcPr anchor="ctr">
                    <a:solidFill>
                      <a:srgbClr val="FF7C80"/>
                    </a:solidFill>
                  </a:tcPr>
                </a:tc>
                <a:tc>
                  <a:txBody>
                    <a:bodyPr/>
                    <a:lstStyle/>
                    <a:p>
                      <a:pPr algn="ctr"/>
                      <a:r>
                        <a:rPr lang="en-US" sz="1000" b="0" dirty="0">
                          <a:solidFill>
                            <a:schemeClr val="tx1"/>
                          </a:solidFill>
                        </a:rPr>
                        <a:t>Extreme</a:t>
                      </a:r>
                    </a:p>
                  </a:txBody>
                  <a:tcPr anchor="ctr">
                    <a:solidFill>
                      <a:srgbClr val="FF0000"/>
                    </a:solidFill>
                  </a:tcPr>
                </a:tc>
                <a:extLst>
                  <a:ext uri="{0D108BD9-81ED-4DB2-BD59-A6C34878D82A}">
                    <a16:rowId xmlns:a16="http://schemas.microsoft.com/office/drawing/2014/main" val="3665212822"/>
                  </a:ext>
                </a:extLst>
              </a:tr>
              <a:tr h="396240">
                <a:tc vMerge="1">
                  <a:txBody>
                    <a:bodyPr/>
                    <a:lstStyle/>
                    <a:p>
                      <a:endParaRPr lang="en-US" dirty="0"/>
                    </a:p>
                  </a:txBody>
                  <a:tcPr/>
                </a:tc>
                <a:tc>
                  <a:txBody>
                    <a:bodyPr/>
                    <a:lstStyle/>
                    <a:p>
                      <a:pPr algn="ctr"/>
                      <a:r>
                        <a:rPr lang="en-US" sz="1100" b="1" dirty="0"/>
                        <a:t>Moderate</a:t>
                      </a:r>
                      <a:r>
                        <a:rPr lang="en-US" sz="1200" b="1" dirty="0"/>
                        <a:t> -2</a:t>
                      </a:r>
                    </a:p>
                  </a:txBody>
                  <a:tcPr anchor="ctr">
                    <a:solidFill>
                      <a:schemeClr val="accent2">
                        <a:lumMod val="20000"/>
                        <a:lumOff val="80000"/>
                      </a:schemeClr>
                    </a:solidFill>
                  </a:tcPr>
                </a:tc>
                <a:tc>
                  <a:txBody>
                    <a:bodyPr/>
                    <a:lstStyle/>
                    <a:p>
                      <a:pPr algn="ctr"/>
                      <a:r>
                        <a:rPr lang="en-US" sz="1000" b="0" dirty="0"/>
                        <a:t>Low</a:t>
                      </a: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Moderate-High</a:t>
                      </a:r>
                    </a:p>
                  </a:txBody>
                  <a:tcPr anchor="c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Moderate-High</a:t>
                      </a:r>
                    </a:p>
                  </a:txBody>
                  <a:tcPr anchor="ctr">
                    <a:solidFill>
                      <a:srgbClr val="FFC000"/>
                    </a:solidFill>
                  </a:tcPr>
                </a:tc>
                <a:extLst>
                  <a:ext uri="{0D108BD9-81ED-4DB2-BD59-A6C34878D82A}">
                    <a16:rowId xmlns:a16="http://schemas.microsoft.com/office/drawing/2014/main" val="911021258"/>
                  </a:ext>
                </a:extLst>
              </a:tr>
              <a:tr h="274320">
                <a:tc vMerge="1">
                  <a:txBody>
                    <a:bodyPr/>
                    <a:lstStyle/>
                    <a:p>
                      <a:endParaRPr lang="en-US" dirty="0"/>
                    </a:p>
                  </a:txBody>
                  <a:tcPr/>
                </a:tc>
                <a:tc>
                  <a:txBody>
                    <a:bodyPr/>
                    <a:lstStyle/>
                    <a:p>
                      <a:pPr algn="ctr"/>
                      <a:r>
                        <a:rPr lang="en-US" sz="1200" b="1" dirty="0"/>
                        <a:t>Low -1</a:t>
                      </a:r>
                    </a:p>
                  </a:txBody>
                  <a:tcPr anchor="ctr"/>
                </a:tc>
                <a:tc>
                  <a:txBody>
                    <a:bodyPr/>
                    <a:lstStyle/>
                    <a:p>
                      <a:pPr algn="ctr"/>
                      <a:r>
                        <a:rPr lang="en-US" sz="1000" b="0" dirty="0"/>
                        <a:t>Low</a:t>
                      </a:r>
                    </a:p>
                  </a:txBody>
                  <a:tcPr anchor="ctr">
                    <a:solidFill>
                      <a:srgbClr val="00B050"/>
                    </a:solidFill>
                  </a:tcPr>
                </a:tc>
                <a:tc>
                  <a:txBody>
                    <a:bodyPr/>
                    <a:lstStyle/>
                    <a:p>
                      <a:pPr algn="ctr"/>
                      <a:r>
                        <a:rPr lang="en-US" sz="1000" b="0" dirty="0"/>
                        <a:t>Low</a:t>
                      </a: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extLst>
                  <a:ext uri="{0D108BD9-81ED-4DB2-BD59-A6C34878D82A}">
                    <a16:rowId xmlns:a16="http://schemas.microsoft.com/office/drawing/2014/main" val="2316234730"/>
                  </a:ext>
                </a:extLst>
              </a:tr>
            </a:tbl>
          </a:graphicData>
        </a:graphic>
      </p:graphicFrame>
      <p:sp>
        <p:nvSpPr>
          <p:cNvPr id="12" name="Rectangle 11">
            <a:extLst>
              <a:ext uri="{FF2B5EF4-FFF2-40B4-BE49-F238E27FC236}">
                <a16:creationId xmlns:a16="http://schemas.microsoft.com/office/drawing/2014/main" id="{19E65556-C46D-0A68-9E5D-77C3D31DAD4F}"/>
              </a:ext>
            </a:extLst>
          </p:cNvPr>
          <p:cNvSpPr/>
          <p:nvPr/>
        </p:nvSpPr>
        <p:spPr>
          <a:xfrm>
            <a:off x="1879047" y="152924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Security &amp; privacy</a:t>
            </a:r>
          </a:p>
        </p:txBody>
      </p:sp>
      <p:sp>
        <p:nvSpPr>
          <p:cNvPr id="13" name="Rectangle 12">
            <a:extLst>
              <a:ext uri="{FF2B5EF4-FFF2-40B4-BE49-F238E27FC236}">
                <a16:creationId xmlns:a16="http://schemas.microsoft.com/office/drawing/2014/main" id="{695CE425-8829-6EC6-B88F-46E9C5FC3B56}"/>
              </a:ext>
            </a:extLst>
          </p:cNvPr>
          <p:cNvSpPr/>
          <p:nvPr/>
        </p:nvSpPr>
        <p:spPr>
          <a:xfrm>
            <a:off x="2300538" y="152924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685800"/>
            <a:r>
              <a:rPr lang="en-US" sz="1400" dirty="0">
                <a:solidFill>
                  <a:srgbClr val="C0C0C0"/>
                </a:solidFill>
                <a:latin typeface="Franklin Gothic Book"/>
              </a:rPr>
              <a:t>Internal goals</a:t>
            </a:r>
          </a:p>
        </p:txBody>
      </p:sp>
      <p:sp>
        <p:nvSpPr>
          <p:cNvPr id="14" name="Freeform: Shape 13">
            <a:extLst>
              <a:ext uri="{FF2B5EF4-FFF2-40B4-BE49-F238E27FC236}">
                <a16:creationId xmlns:a16="http://schemas.microsoft.com/office/drawing/2014/main" id="{99C3892B-D73F-C4EF-95C3-5AE2707DE25E}"/>
              </a:ext>
            </a:extLst>
          </p:cNvPr>
          <p:cNvSpPr/>
          <p:nvPr/>
        </p:nvSpPr>
        <p:spPr>
          <a:xfrm rot="16200000">
            <a:off x="1136455" y="2980599"/>
            <a:ext cx="458317"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15" name="Rectangle 14">
            <a:extLst>
              <a:ext uri="{FF2B5EF4-FFF2-40B4-BE49-F238E27FC236}">
                <a16:creationId xmlns:a16="http://schemas.microsoft.com/office/drawing/2014/main" id="{579048C0-9EB8-4F9A-0ADD-74FCB447824B}"/>
              </a:ext>
            </a:extLst>
          </p:cNvPr>
          <p:cNvSpPr/>
          <p:nvPr/>
        </p:nvSpPr>
        <p:spPr>
          <a:xfrm>
            <a:off x="183573" y="1552504"/>
            <a:ext cx="343876" cy="1432657"/>
          </a:xfrm>
          <a:prstGeom prst="rect">
            <a:avLst/>
          </a:prstGeom>
          <a:solidFill>
            <a:schemeClr val="accent2">
              <a:lumMod val="20000"/>
              <a:lumOff val="80000"/>
            </a:schemeClr>
          </a:solidFill>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600" dirty="0">
                <a:solidFill>
                  <a:prstClr val="black"/>
                </a:solidFill>
                <a:latin typeface="Franklin Gothic Book"/>
              </a:rPr>
              <a:t>Equity</a:t>
            </a:r>
          </a:p>
        </p:txBody>
      </p:sp>
      <p:sp>
        <p:nvSpPr>
          <p:cNvPr id="16" name="Rectangle 15">
            <a:extLst>
              <a:ext uri="{FF2B5EF4-FFF2-40B4-BE49-F238E27FC236}">
                <a16:creationId xmlns:a16="http://schemas.microsoft.com/office/drawing/2014/main" id="{65FB050D-6B3F-5576-A458-8866ACDD089D}"/>
              </a:ext>
            </a:extLst>
          </p:cNvPr>
          <p:cNvSpPr/>
          <p:nvPr/>
        </p:nvSpPr>
        <p:spPr>
          <a:xfrm>
            <a:off x="600537"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Safety</a:t>
            </a:r>
          </a:p>
        </p:txBody>
      </p:sp>
      <p:sp>
        <p:nvSpPr>
          <p:cNvPr id="17" name="Rectangle 16">
            <a:extLst>
              <a:ext uri="{FF2B5EF4-FFF2-40B4-BE49-F238E27FC236}">
                <a16:creationId xmlns:a16="http://schemas.microsoft.com/office/drawing/2014/main" id="{4FBD5EAA-F5CB-70CF-9385-3858E9C38D66}"/>
              </a:ext>
            </a:extLst>
          </p:cNvPr>
          <p:cNvSpPr/>
          <p:nvPr/>
        </p:nvSpPr>
        <p:spPr>
          <a:xfrm>
            <a:off x="1022030"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Sustainability</a:t>
            </a:r>
          </a:p>
        </p:txBody>
      </p:sp>
      <p:sp>
        <p:nvSpPr>
          <p:cNvPr id="18" name="Rectangle 17">
            <a:extLst>
              <a:ext uri="{FF2B5EF4-FFF2-40B4-BE49-F238E27FC236}">
                <a16:creationId xmlns:a16="http://schemas.microsoft.com/office/drawing/2014/main" id="{141BB959-DCBC-B412-C249-540F95BD6E62}"/>
              </a:ext>
            </a:extLst>
          </p:cNvPr>
          <p:cNvSpPr/>
          <p:nvPr/>
        </p:nvSpPr>
        <p:spPr>
          <a:xfrm>
            <a:off x="1453883"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600" dirty="0">
                <a:solidFill>
                  <a:srgbClr val="C0C0C0"/>
                </a:solidFill>
                <a:latin typeface="Franklin Gothic Book"/>
              </a:rPr>
              <a:t>Mobility</a:t>
            </a:r>
          </a:p>
        </p:txBody>
      </p:sp>
      <p:sp>
        <p:nvSpPr>
          <p:cNvPr id="19" name="TextBox 18">
            <a:extLst>
              <a:ext uri="{FF2B5EF4-FFF2-40B4-BE49-F238E27FC236}">
                <a16:creationId xmlns:a16="http://schemas.microsoft.com/office/drawing/2014/main" id="{1D185EE9-4881-631F-75AF-090CAE49ED3B}"/>
              </a:ext>
            </a:extLst>
          </p:cNvPr>
          <p:cNvSpPr txBox="1"/>
          <p:nvPr/>
        </p:nvSpPr>
        <p:spPr>
          <a:xfrm>
            <a:off x="285181" y="1258572"/>
            <a:ext cx="2261581" cy="307777"/>
          </a:xfrm>
          <a:prstGeom prst="rect">
            <a:avLst/>
          </a:prstGeom>
          <a:noFill/>
        </p:spPr>
        <p:txBody>
          <a:bodyPr wrap="none" rtlCol="0">
            <a:spAutoFit/>
          </a:bodyPr>
          <a:lstStyle/>
          <a:p>
            <a:pPr defTabSz="457189">
              <a:defRPr/>
            </a:pPr>
            <a:r>
              <a:rPr lang="en-US" sz="1400" dirty="0">
                <a:solidFill>
                  <a:prstClr val="black"/>
                </a:solidFill>
                <a:latin typeface="Franklin Gothic Book"/>
              </a:rPr>
              <a:t>Agency goal exposed to risk</a:t>
            </a:r>
          </a:p>
        </p:txBody>
      </p:sp>
      <p:sp>
        <p:nvSpPr>
          <p:cNvPr id="20" name="Freeform: Shape 19">
            <a:extLst>
              <a:ext uri="{FF2B5EF4-FFF2-40B4-BE49-F238E27FC236}">
                <a16:creationId xmlns:a16="http://schemas.microsoft.com/office/drawing/2014/main" id="{0B0CF0E4-9C69-12B8-7CFB-6E56642FFB97}"/>
              </a:ext>
            </a:extLst>
          </p:cNvPr>
          <p:cNvSpPr/>
          <p:nvPr/>
        </p:nvSpPr>
        <p:spPr>
          <a:xfrm>
            <a:off x="3521367" y="1243685"/>
            <a:ext cx="4089714" cy="664948"/>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defTabSz="1022324">
              <a:lnSpc>
                <a:spcPct val="150000"/>
              </a:lnSpc>
              <a:spcBef>
                <a:spcPct val="0"/>
              </a:spcBef>
              <a:spcAft>
                <a:spcPct val="35000"/>
              </a:spcAft>
              <a:defRPr/>
            </a:pPr>
            <a:r>
              <a:rPr lang="en-US" sz="800" b="1" dirty="0">
                <a:solidFill>
                  <a:prstClr val="white"/>
                </a:solidFill>
                <a:latin typeface="Franklin Gothic Book"/>
              </a:rPr>
              <a:t>Signpost Indicator LOC Measure: </a:t>
            </a:r>
          </a:p>
          <a:p>
            <a:pPr defTabSz="1022324">
              <a:lnSpc>
                <a:spcPct val="150000"/>
              </a:lnSpc>
              <a:spcBef>
                <a:spcPct val="0"/>
              </a:spcBef>
              <a:spcAft>
                <a:spcPct val="35000"/>
              </a:spcAft>
              <a:defRPr/>
            </a:pPr>
            <a:r>
              <a:rPr lang="en-US" sz="800" dirty="0">
                <a:solidFill>
                  <a:prstClr val="white"/>
                </a:solidFill>
                <a:latin typeface="Franklin Gothic Book"/>
              </a:rPr>
              <a:t>Projected CAV rollout modality (% Shared CAVs: e.g., 1-2% of total fleet by 2030)</a:t>
            </a:r>
          </a:p>
          <a:p>
            <a:pPr defTabSz="1022324">
              <a:lnSpc>
                <a:spcPct val="150000"/>
              </a:lnSpc>
              <a:spcBef>
                <a:spcPct val="0"/>
              </a:spcBef>
              <a:spcAft>
                <a:spcPct val="35000"/>
              </a:spcAft>
              <a:defRPr/>
            </a:pPr>
            <a:r>
              <a:rPr lang="en-US" sz="800" b="1" dirty="0">
                <a:solidFill>
                  <a:prstClr val="white"/>
                </a:solidFill>
                <a:latin typeface="Franklin Gothic Book"/>
              </a:rPr>
              <a:t>Signpost Indicator State</a:t>
            </a:r>
            <a:r>
              <a:rPr lang="en-US" sz="800" dirty="0">
                <a:solidFill>
                  <a:prstClr val="white"/>
                </a:solidFill>
                <a:latin typeface="Franklin Gothic Book"/>
              </a:rPr>
              <a:t>: </a:t>
            </a:r>
            <a:r>
              <a:rPr lang="en-US" sz="800" b="1" dirty="0">
                <a:solidFill>
                  <a:srgbClr val="92D050"/>
                </a:solidFill>
                <a:latin typeface="Franklin Gothic Book"/>
              </a:rPr>
              <a:t>On target</a:t>
            </a:r>
            <a:r>
              <a:rPr lang="en-US" sz="800" dirty="0">
                <a:solidFill>
                  <a:prstClr val="white"/>
                </a:solidFill>
                <a:latin typeface="Franklin Gothic Book"/>
              </a:rPr>
              <a:t>, </a:t>
            </a:r>
            <a:r>
              <a:rPr lang="en-US" sz="800" b="1" dirty="0">
                <a:solidFill>
                  <a:prstClr val="white"/>
                </a:solidFill>
                <a:latin typeface="Franklin Gothic Book"/>
              </a:rPr>
              <a:t>Trend</a:t>
            </a:r>
            <a:r>
              <a:rPr lang="en-US" sz="800" dirty="0">
                <a:solidFill>
                  <a:prstClr val="white"/>
                </a:solidFill>
                <a:latin typeface="Franklin Gothic Book"/>
              </a:rPr>
              <a:t> = </a:t>
            </a:r>
            <a:r>
              <a:rPr lang="en-US" sz="800" b="1" dirty="0">
                <a:solidFill>
                  <a:srgbClr val="FF0000"/>
                </a:solidFill>
                <a:latin typeface="Franklin Gothic Book"/>
              </a:rPr>
              <a:t>Negative</a:t>
            </a:r>
            <a:r>
              <a:rPr lang="en-US" sz="800" dirty="0">
                <a:solidFill>
                  <a:prstClr val="white"/>
                </a:solidFill>
                <a:latin typeface="Franklin Gothic Book"/>
              </a:rPr>
              <a:t>, </a:t>
            </a:r>
            <a:r>
              <a:rPr lang="en-US" sz="800" b="1" dirty="0">
                <a:solidFill>
                  <a:prstClr val="white"/>
                </a:solidFill>
                <a:latin typeface="Franklin Gothic Book"/>
              </a:rPr>
              <a:t>Tolerance level </a:t>
            </a:r>
            <a:r>
              <a:rPr lang="en-US" sz="800" dirty="0">
                <a:solidFill>
                  <a:prstClr val="white"/>
                </a:solidFill>
                <a:latin typeface="Franklin Gothic Book"/>
              </a:rPr>
              <a:t>(+/-): </a:t>
            </a:r>
            <a:r>
              <a:rPr lang="en-US" sz="800" b="1" dirty="0">
                <a:solidFill>
                  <a:schemeClr val="bg2"/>
                </a:solidFill>
                <a:latin typeface="Franklin Gothic Book"/>
              </a:rPr>
              <a:t>Uncertain </a:t>
            </a:r>
          </a:p>
          <a:p>
            <a:pPr marL="228594" indent="-228594" defTabSz="1022324">
              <a:lnSpc>
                <a:spcPct val="90000"/>
              </a:lnSpc>
              <a:spcBef>
                <a:spcPct val="0"/>
              </a:spcBef>
              <a:spcAft>
                <a:spcPct val="35000"/>
              </a:spcAft>
              <a:buFontTx/>
              <a:buAutoNum type="arabicPeriod"/>
              <a:defRPr/>
            </a:pPr>
            <a:endParaRPr lang="en-US" sz="800" b="1" dirty="0">
              <a:solidFill>
                <a:prstClr val="white"/>
              </a:solidFill>
              <a:latin typeface="Franklin Gothic Book"/>
            </a:endParaRPr>
          </a:p>
        </p:txBody>
      </p:sp>
      <p:sp>
        <p:nvSpPr>
          <p:cNvPr id="21" name="Freeform: Shape 20">
            <a:extLst>
              <a:ext uri="{FF2B5EF4-FFF2-40B4-BE49-F238E27FC236}">
                <a16:creationId xmlns:a16="http://schemas.microsoft.com/office/drawing/2014/main" id="{DA322DA7-475A-4B5C-3DBE-60D9BE93744B}"/>
              </a:ext>
            </a:extLst>
          </p:cNvPr>
          <p:cNvSpPr/>
          <p:nvPr/>
        </p:nvSpPr>
        <p:spPr>
          <a:xfrm>
            <a:off x="7495637" y="213190"/>
            <a:ext cx="1545396" cy="585168"/>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rgbClr val="254061">
              <a:alpha val="20000"/>
            </a:srgbClr>
          </a:solidFill>
          <a:ln w="12700">
            <a:solidFill>
              <a:srgbClr val="000000">
                <a:alpha val="20000"/>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algn="ctr" defTabSz="1022324">
              <a:lnSpc>
                <a:spcPct val="90000"/>
              </a:lnSpc>
              <a:spcBef>
                <a:spcPct val="0"/>
              </a:spcBef>
              <a:spcAft>
                <a:spcPct val="35000"/>
              </a:spcAft>
              <a:defRPr/>
            </a:pPr>
            <a:r>
              <a:rPr lang="en-US" sz="1200" b="1" dirty="0">
                <a:solidFill>
                  <a:prstClr val="white"/>
                </a:solidFill>
                <a:latin typeface="Franklin Gothic Book"/>
              </a:rPr>
              <a:t>‘Characteristics-based’ LOC</a:t>
            </a:r>
            <a:r>
              <a:rPr lang="en-US" sz="1050" b="1" baseline="30000" dirty="0">
                <a:solidFill>
                  <a:prstClr val="white"/>
                </a:solidFill>
                <a:latin typeface="Franklin Gothic Book"/>
              </a:rPr>
              <a:t>* </a:t>
            </a:r>
            <a:r>
              <a:rPr lang="en-US" sz="1200" b="1" dirty="0">
                <a:solidFill>
                  <a:prstClr val="white"/>
                </a:solidFill>
                <a:latin typeface="Franklin Gothic Book"/>
              </a:rPr>
              <a:t>measure</a:t>
            </a:r>
          </a:p>
        </p:txBody>
      </p:sp>
      <p:sp>
        <p:nvSpPr>
          <p:cNvPr id="22" name="TextBox 21">
            <a:extLst>
              <a:ext uri="{FF2B5EF4-FFF2-40B4-BE49-F238E27FC236}">
                <a16:creationId xmlns:a16="http://schemas.microsoft.com/office/drawing/2014/main" id="{DB84727E-D4F0-5CE9-AB68-4B85A0452497}"/>
              </a:ext>
            </a:extLst>
          </p:cNvPr>
          <p:cNvSpPr txBox="1"/>
          <p:nvPr/>
        </p:nvSpPr>
        <p:spPr>
          <a:xfrm>
            <a:off x="7481902" y="-20278"/>
            <a:ext cx="1572866" cy="253916"/>
          </a:xfrm>
          <a:prstGeom prst="rect">
            <a:avLst/>
          </a:prstGeom>
          <a:noFill/>
        </p:spPr>
        <p:txBody>
          <a:bodyPr wrap="none" rtlCol="0">
            <a:spAutoFit/>
          </a:bodyPr>
          <a:lstStyle/>
          <a:p>
            <a:pPr defTabSz="457189">
              <a:defRPr/>
            </a:pPr>
            <a:r>
              <a:rPr lang="en-US" sz="1050" dirty="0">
                <a:solidFill>
                  <a:prstClr val="black"/>
                </a:solidFill>
                <a:latin typeface="Franklin Gothic Book"/>
              </a:rPr>
              <a:t>*’LOC’=Level of concern</a:t>
            </a:r>
          </a:p>
        </p:txBody>
      </p:sp>
      <p:sp>
        <p:nvSpPr>
          <p:cNvPr id="23" name="TextBox 22">
            <a:extLst>
              <a:ext uri="{FF2B5EF4-FFF2-40B4-BE49-F238E27FC236}">
                <a16:creationId xmlns:a16="http://schemas.microsoft.com/office/drawing/2014/main" id="{6729F939-7FBC-B36C-E171-72D97DFBA87E}"/>
              </a:ext>
            </a:extLst>
          </p:cNvPr>
          <p:cNvSpPr txBox="1"/>
          <p:nvPr/>
        </p:nvSpPr>
        <p:spPr>
          <a:xfrm>
            <a:off x="5199719" y="910867"/>
            <a:ext cx="1128811" cy="261610"/>
          </a:xfrm>
          <a:prstGeom prst="rect">
            <a:avLst/>
          </a:prstGeom>
          <a:noFill/>
        </p:spPr>
        <p:txBody>
          <a:bodyPr wrap="square" rtlCol="0">
            <a:spAutoFit/>
          </a:bodyPr>
          <a:lstStyle/>
          <a:p>
            <a:pPr defTabSz="457189">
              <a:defRPr/>
            </a:pPr>
            <a:r>
              <a:rPr lang="en-US" sz="1100" b="1" dirty="0">
                <a:solidFill>
                  <a:prstClr val="black"/>
                </a:solidFill>
                <a:latin typeface="Franklin Gothic Book"/>
              </a:rPr>
              <a:t>Yes</a:t>
            </a:r>
          </a:p>
        </p:txBody>
      </p:sp>
      <p:sp>
        <p:nvSpPr>
          <p:cNvPr id="25" name="Diamond 24">
            <a:extLst>
              <a:ext uri="{FF2B5EF4-FFF2-40B4-BE49-F238E27FC236}">
                <a16:creationId xmlns:a16="http://schemas.microsoft.com/office/drawing/2014/main" id="{238B26BC-F74A-AF48-4FB9-FFFCFAA7A144}"/>
              </a:ext>
            </a:extLst>
          </p:cNvPr>
          <p:cNvSpPr/>
          <p:nvPr/>
        </p:nvSpPr>
        <p:spPr>
          <a:xfrm>
            <a:off x="4670969" y="97568"/>
            <a:ext cx="1935471" cy="815358"/>
          </a:xfrm>
          <a:prstGeom prst="diamond">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en-US" sz="1200" b="1" dirty="0">
                <a:solidFill>
                  <a:prstClr val="white"/>
                </a:solidFill>
                <a:latin typeface="Franklin Gothic Book"/>
              </a:rPr>
              <a:t>Signpost Data Available?</a:t>
            </a:r>
          </a:p>
        </p:txBody>
      </p:sp>
      <p:cxnSp>
        <p:nvCxnSpPr>
          <p:cNvPr id="27" name="Straight Arrow Connector 26">
            <a:extLst>
              <a:ext uri="{FF2B5EF4-FFF2-40B4-BE49-F238E27FC236}">
                <a16:creationId xmlns:a16="http://schemas.microsoft.com/office/drawing/2014/main" id="{BF96454B-E312-A3A2-C81F-BB90E8259879}"/>
              </a:ext>
            </a:extLst>
          </p:cNvPr>
          <p:cNvCxnSpPr>
            <a:cxnSpLocks/>
            <a:stCxn id="25" idx="2"/>
          </p:cNvCxnSpPr>
          <p:nvPr/>
        </p:nvCxnSpPr>
        <p:spPr>
          <a:xfrm flipH="1">
            <a:off x="5632375" y="912926"/>
            <a:ext cx="6331" cy="3159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8C0817E-2AAB-7616-ECBC-BD732DB8A8DE}"/>
              </a:ext>
            </a:extLst>
          </p:cNvPr>
          <p:cNvCxnSpPr>
            <a:cxnSpLocks/>
            <a:stCxn id="25" idx="3"/>
          </p:cNvCxnSpPr>
          <p:nvPr/>
        </p:nvCxnSpPr>
        <p:spPr>
          <a:xfrm>
            <a:off x="6606440" y="505247"/>
            <a:ext cx="889197" cy="0"/>
          </a:xfrm>
          <a:prstGeom prst="straightConnector1">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774B1DC-EECA-6060-7AE4-DB177E74D594}"/>
              </a:ext>
            </a:extLst>
          </p:cNvPr>
          <p:cNvSpPr txBox="1"/>
          <p:nvPr/>
        </p:nvSpPr>
        <p:spPr>
          <a:xfrm>
            <a:off x="6400712" y="375232"/>
            <a:ext cx="1197765" cy="261610"/>
          </a:xfrm>
          <a:prstGeom prst="rect">
            <a:avLst/>
          </a:prstGeom>
          <a:noFill/>
        </p:spPr>
        <p:txBody>
          <a:bodyPr wrap="square" rtlCol="0">
            <a:spAutoFit/>
          </a:bodyPr>
          <a:lstStyle/>
          <a:p>
            <a:pPr algn="ctr" defTabSz="457189">
              <a:defRPr/>
            </a:pPr>
            <a:r>
              <a:rPr lang="en-US" sz="1100" dirty="0">
                <a:solidFill>
                  <a:prstClr val="white">
                    <a:lumMod val="65000"/>
                  </a:prstClr>
                </a:solidFill>
                <a:latin typeface="Franklin Gothic Book"/>
              </a:rPr>
              <a:t>No</a:t>
            </a:r>
          </a:p>
        </p:txBody>
      </p:sp>
      <p:sp>
        <p:nvSpPr>
          <p:cNvPr id="39" name="Freeform: Shape 38">
            <a:extLst>
              <a:ext uri="{FF2B5EF4-FFF2-40B4-BE49-F238E27FC236}">
                <a16:creationId xmlns:a16="http://schemas.microsoft.com/office/drawing/2014/main" id="{FC5A3ECB-C50B-17CB-3814-196E8FB71669}"/>
              </a:ext>
            </a:extLst>
          </p:cNvPr>
          <p:cNvSpPr/>
          <p:nvPr/>
        </p:nvSpPr>
        <p:spPr>
          <a:xfrm>
            <a:off x="3135371" y="242748"/>
            <a:ext cx="1657560" cy="664439"/>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algn="ctr" defTabSz="1022324">
              <a:lnSpc>
                <a:spcPct val="90000"/>
              </a:lnSpc>
              <a:spcBef>
                <a:spcPct val="0"/>
              </a:spcBef>
              <a:spcAft>
                <a:spcPct val="35000"/>
              </a:spcAft>
              <a:defRPr/>
            </a:pPr>
            <a:r>
              <a:rPr lang="en-US" sz="1000" b="1" dirty="0">
                <a:solidFill>
                  <a:sysClr val="windowText" lastClr="000000"/>
                </a:solidFill>
                <a:latin typeface="Franklin Gothic Book"/>
              </a:rPr>
              <a:t>Projected CAV rollout modality and trends in car ownership.</a:t>
            </a:r>
          </a:p>
        </p:txBody>
      </p:sp>
      <p:sp>
        <p:nvSpPr>
          <p:cNvPr id="47" name="Freeform: Shape 46">
            <a:extLst>
              <a:ext uri="{FF2B5EF4-FFF2-40B4-BE49-F238E27FC236}">
                <a16:creationId xmlns:a16="http://schemas.microsoft.com/office/drawing/2014/main" id="{AEACF690-957E-621D-19C1-55D9D6DC8FB2}"/>
              </a:ext>
            </a:extLst>
          </p:cNvPr>
          <p:cNvSpPr/>
          <p:nvPr/>
        </p:nvSpPr>
        <p:spPr>
          <a:xfrm rot="5400000">
            <a:off x="7636197" y="2058665"/>
            <a:ext cx="1059008"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solidFill>
              <a:srgbClr val="000000">
                <a:alpha val="36863"/>
              </a:srgbClr>
            </a:solidFill>
            <a:prstDash val="dash"/>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algn="ctr" defTabSz="844529">
              <a:lnSpc>
                <a:spcPct val="90000"/>
              </a:lnSpc>
              <a:spcBef>
                <a:spcPct val="0"/>
              </a:spcBef>
              <a:spcAft>
                <a:spcPct val="35000"/>
              </a:spcAft>
              <a:defRPr/>
            </a:pPr>
            <a:endParaRPr lang="en-US" dirty="0">
              <a:solidFill>
                <a:prstClr val="white"/>
              </a:solidFill>
              <a:latin typeface="Franklin Gothic Book"/>
            </a:endParaRPr>
          </a:p>
        </p:txBody>
      </p:sp>
      <p:sp>
        <p:nvSpPr>
          <p:cNvPr id="49" name="TextBox 48">
            <a:extLst>
              <a:ext uri="{FF2B5EF4-FFF2-40B4-BE49-F238E27FC236}">
                <a16:creationId xmlns:a16="http://schemas.microsoft.com/office/drawing/2014/main" id="{E84EF5D2-A9AC-6C54-CD06-27F18C81A579}"/>
              </a:ext>
            </a:extLst>
          </p:cNvPr>
          <p:cNvSpPr txBox="1"/>
          <p:nvPr/>
        </p:nvSpPr>
        <p:spPr>
          <a:xfrm>
            <a:off x="7682470" y="790735"/>
            <a:ext cx="1128812" cy="938719"/>
          </a:xfrm>
          <a:prstGeom prst="rect">
            <a:avLst/>
          </a:prstGeom>
          <a:noFill/>
        </p:spPr>
        <p:txBody>
          <a:bodyPr wrap="square" rtlCol="0">
            <a:spAutoFit/>
          </a:bodyPr>
          <a:lstStyle/>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Novelty</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Velocity</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Size</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Information</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Response</a:t>
            </a:r>
          </a:p>
        </p:txBody>
      </p:sp>
      <p:sp>
        <p:nvSpPr>
          <p:cNvPr id="54" name="TextBox 53">
            <a:extLst>
              <a:ext uri="{FF2B5EF4-FFF2-40B4-BE49-F238E27FC236}">
                <a16:creationId xmlns:a16="http://schemas.microsoft.com/office/drawing/2014/main" id="{FD20E9D6-3F9C-653A-67D6-E2AAC75B7C67}"/>
              </a:ext>
            </a:extLst>
          </p:cNvPr>
          <p:cNvSpPr txBox="1"/>
          <p:nvPr/>
        </p:nvSpPr>
        <p:spPr>
          <a:xfrm>
            <a:off x="305845" y="4769085"/>
            <a:ext cx="2029892" cy="276999"/>
          </a:xfrm>
          <a:prstGeom prst="rect">
            <a:avLst/>
          </a:prstGeom>
          <a:noFill/>
        </p:spPr>
        <p:txBody>
          <a:bodyPr wrap="square" rtlCol="0">
            <a:spAutoFit/>
          </a:bodyPr>
          <a:lstStyle/>
          <a:p>
            <a:pPr algn="ctr" defTabSz="457189">
              <a:defRPr/>
            </a:pPr>
            <a:r>
              <a:rPr lang="en-US" sz="1200" b="1" dirty="0">
                <a:solidFill>
                  <a:prstClr val="black"/>
                </a:solidFill>
                <a:latin typeface="Franklin Gothic Book"/>
              </a:rPr>
              <a:t>Consequence severity rating</a:t>
            </a:r>
          </a:p>
        </p:txBody>
      </p:sp>
      <p:sp>
        <p:nvSpPr>
          <p:cNvPr id="5" name="Freeform: Shape 4">
            <a:extLst>
              <a:ext uri="{FF2B5EF4-FFF2-40B4-BE49-F238E27FC236}">
                <a16:creationId xmlns:a16="http://schemas.microsoft.com/office/drawing/2014/main" id="{78A5484F-0AE9-DA11-6306-35A18B5824DB}"/>
              </a:ext>
            </a:extLst>
          </p:cNvPr>
          <p:cNvSpPr/>
          <p:nvPr/>
        </p:nvSpPr>
        <p:spPr>
          <a:xfrm>
            <a:off x="2676192" y="270547"/>
            <a:ext cx="646194"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algn="ctr" defTabSz="844529">
              <a:lnSpc>
                <a:spcPct val="90000"/>
              </a:lnSpc>
              <a:spcBef>
                <a:spcPct val="0"/>
              </a:spcBef>
              <a:spcAft>
                <a:spcPct val="35000"/>
              </a:spcAft>
              <a:defRPr/>
            </a:pPr>
            <a:endParaRPr lang="en-US" dirty="0">
              <a:solidFill>
                <a:prstClr val="white"/>
              </a:solidFill>
              <a:latin typeface="Franklin Gothic Book"/>
            </a:endParaRPr>
          </a:p>
        </p:txBody>
      </p:sp>
      <p:sp>
        <p:nvSpPr>
          <p:cNvPr id="7" name="Arrow: Right 6">
            <a:extLst>
              <a:ext uri="{FF2B5EF4-FFF2-40B4-BE49-F238E27FC236}">
                <a16:creationId xmlns:a16="http://schemas.microsoft.com/office/drawing/2014/main" id="{7CE596C8-F452-2B79-8733-76644D09ACC4}"/>
              </a:ext>
            </a:extLst>
          </p:cNvPr>
          <p:cNvSpPr/>
          <p:nvPr/>
        </p:nvSpPr>
        <p:spPr>
          <a:xfrm rot="10800000">
            <a:off x="-4933" y="56807"/>
            <a:ext cx="1433559" cy="901205"/>
          </a:xfrm>
          <a:prstGeom prst="rightArrow">
            <a:avLst>
              <a:gd name="adj1" fmla="val 100000"/>
              <a:gd name="adj2" fmla="val 38697"/>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sp>
        <p:nvSpPr>
          <p:cNvPr id="26" name="Arrow: Right 25">
            <a:extLst>
              <a:ext uri="{FF2B5EF4-FFF2-40B4-BE49-F238E27FC236}">
                <a16:creationId xmlns:a16="http://schemas.microsoft.com/office/drawing/2014/main" id="{4F4252BE-A467-9E54-2A9D-76B110503FAC}"/>
              </a:ext>
            </a:extLst>
          </p:cNvPr>
          <p:cNvSpPr/>
          <p:nvPr/>
        </p:nvSpPr>
        <p:spPr>
          <a:xfrm>
            <a:off x="1415972" y="58640"/>
            <a:ext cx="1510373" cy="891749"/>
          </a:xfrm>
          <a:prstGeom prst="rightArrow">
            <a:avLst>
              <a:gd name="adj1" fmla="val 100000"/>
              <a:gd name="adj2" fmla="val 38697"/>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sp>
        <p:nvSpPr>
          <p:cNvPr id="28" name="Explosion: 14 Points 27">
            <a:extLst>
              <a:ext uri="{FF2B5EF4-FFF2-40B4-BE49-F238E27FC236}">
                <a16:creationId xmlns:a16="http://schemas.microsoft.com/office/drawing/2014/main" id="{8A60C329-1E53-B5EF-41CE-39276A01906B}"/>
              </a:ext>
            </a:extLst>
          </p:cNvPr>
          <p:cNvSpPr/>
          <p:nvPr/>
        </p:nvSpPr>
        <p:spPr>
          <a:xfrm>
            <a:off x="133314" y="97568"/>
            <a:ext cx="2671522" cy="887374"/>
          </a:xfrm>
          <a:prstGeom prst="irregularSeal2">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prstClr val="white"/>
                </a:solidFill>
                <a:latin typeface="Segoe UI Emoji" panose="020B0502040204020203" pitchFamily="34" charset="0"/>
                <a:ea typeface="Segoe UI Emoji" panose="020B0502040204020203" pitchFamily="34" charset="0"/>
              </a:rPr>
              <a:t>Hazard (C6): CAVs increase private vehicle ownership</a:t>
            </a:r>
          </a:p>
        </p:txBody>
      </p:sp>
      <p:sp>
        <p:nvSpPr>
          <p:cNvPr id="29" name="TextBox 28">
            <a:extLst>
              <a:ext uri="{FF2B5EF4-FFF2-40B4-BE49-F238E27FC236}">
                <a16:creationId xmlns:a16="http://schemas.microsoft.com/office/drawing/2014/main" id="{79CCA947-6E59-4368-874A-9D5690EFB386}"/>
              </a:ext>
            </a:extLst>
          </p:cNvPr>
          <p:cNvSpPr txBox="1"/>
          <p:nvPr/>
        </p:nvSpPr>
        <p:spPr>
          <a:xfrm>
            <a:off x="3415631" y="34517"/>
            <a:ext cx="1043747" cy="307777"/>
          </a:xfrm>
          <a:prstGeom prst="rect">
            <a:avLst/>
          </a:prstGeom>
          <a:noFill/>
        </p:spPr>
        <p:txBody>
          <a:bodyPr wrap="none" rtlCol="0">
            <a:spAutoFit/>
          </a:bodyPr>
          <a:lstStyle/>
          <a:p>
            <a:pPr defTabSz="685800"/>
            <a:r>
              <a:rPr lang="en-US" sz="1400" b="1" dirty="0">
                <a:solidFill>
                  <a:srgbClr val="0070C0"/>
                </a:solidFill>
                <a:latin typeface="Calibri" panose="020F0502020204030204"/>
              </a:rPr>
              <a:t>‘Likelihood’</a:t>
            </a:r>
          </a:p>
        </p:txBody>
      </p:sp>
      <p:sp>
        <p:nvSpPr>
          <p:cNvPr id="30" name="TextBox 29">
            <a:extLst>
              <a:ext uri="{FF2B5EF4-FFF2-40B4-BE49-F238E27FC236}">
                <a16:creationId xmlns:a16="http://schemas.microsoft.com/office/drawing/2014/main" id="{73E28DB0-D098-786E-FC75-0A47FA74321D}"/>
              </a:ext>
            </a:extLst>
          </p:cNvPr>
          <p:cNvSpPr txBox="1"/>
          <p:nvPr/>
        </p:nvSpPr>
        <p:spPr>
          <a:xfrm>
            <a:off x="3313" y="1084844"/>
            <a:ext cx="1039067" cy="276999"/>
          </a:xfrm>
          <a:prstGeom prst="rect">
            <a:avLst/>
          </a:prstGeom>
          <a:noFill/>
        </p:spPr>
        <p:txBody>
          <a:bodyPr wrap="none" rtlCol="0">
            <a:spAutoFit/>
          </a:bodyPr>
          <a:lstStyle/>
          <a:p>
            <a:pPr defTabSz="685800"/>
            <a:r>
              <a:rPr lang="en-US" sz="1200" b="1" dirty="0">
                <a:solidFill>
                  <a:srgbClr val="C00000"/>
                </a:solidFill>
                <a:latin typeface="Calibri" panose="020F0502020204030204"/>
              </a:rPr>
              <a:t>Consequence</a:t>
            </a:r>
          </a:p>
        </p:txBody>
      </p:sp>
      <p:grpSp>
        <p:nvGrpSpPr>
          <p:cNvPr id="40" name="Group 39">
            <a:extLst>
              <a:ext uri="{FF2B5EF4-FFF2-40B4-BE49-F238E27FC236}">
                <a16:creationId xmlns:a16="http://schemas.microsoft.com/office/drawing/2014/main" id="{36BA1966-5B48-53A1-8528-75CC03D2BF12}"/>
              </a:ext>
            </a:extLst>
          </p:cNvPr>
          <p:cNvGrpSpPr/>
          <p:nvPr/>
        </p:nvGrpSpPr>
        <p:grpSpPr>
          <a:xfrm>
            <a:off x="4233600" y="1928471"/>
            <a:ext cx="2716253" cy="491649"/>
            <a:chOff x="3304273" y="1952979"/>
            <a:chExt cx="3051114" cy="737462"/>
          </a:xfrm>
        </p:grpSpPr>
        <p:pic>
          <p:nvPicPr>
            <p:cNvPr id="35" name="Picture 34">
              <a:extLst>
                <a:ext uri="{FF2B5EF4-FFF2-40B4-BE49-F238E27FC236}">
                  <a16:creationId xmlns:a16="http://schemas.microsoft.com/office/drawing/2014/main" id="{A986DC86-FBA2-DB38-188D-6C5283B3192F}"/>
                </a:ext>
              </a:extLst>
            </p:cNvPr>
            <p:cNvPicPr>
              <a:picLocks noChangeAspect="1"/>
            </p:cNvPicPr>
            <p:nvPr/>
          </p:nvPicPr>
          <p:blipFill>
            <a:blip r:embed="rId6"/>
            <a:stretch>
              <a:fillRect/>
            </a:stretch>
          </p:blipFill>
          <p:spPr>
            <a:xfrm>
              <a:off x="3304273" y="1952979"/>
              <a:ext cx="3051114" cy="737462"/>
            </a:xfrm>
            <a:prstGeom prst="rect">
              <a:avLst/>
            </a:prstGeom>
          </p:spPr>
        </p:pic>
        <p:sp>
          <p:nvSpPr>
            <p:cNvPr id="36" name="Oval 35">
              <a:extLst>
                <a:ext uri="{FF2B5EF4-FFF2-40B4-BE49-F238E27FC236}">
                  <a16:creationId xmlns:a16="http://schemas.microsoft.com/office/drawing/2014/main" id="{AF39564B-18D1-A2C7-95C9-9611A47FF9A0}"/>
                </a:ext>
              </a:extLst>
            </p:cNvPr>
            <p:cNvSpPr/>
            <p:nvPr/>
          </p:nvSpPr>
          <p:spPr>
            <a:xfrm>
              <a:off x="4510111" y="2399612"/>
              <a:ext cx="248313" cy="218315"/>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grpSp>
      <p:grpSp>
        <p:nvGrpSpPr>
          <p:cNvPr id="44" name="Group 43">
            <a:extLst>
              <a:ext uri="{FF2B5EF4-FFF2-40B4-BE49-F238E27FC236}">
                <a16:creationId xmlns:a16="http://schemas.microsoft.com/office/drawing/2014/main" id="{4189436F-C2F6-7B19-4570-1F23E7CF3934}"/>
              </a:ext>
            </a:extLst>
          </p:cNvPr>
          <p:cNvGrpSpPr/>
          <p:nvPr/>
        </p:nvGrpSpPr>
        <p:grpSpPr>
          <a:xfrm>
            <a:off x="125018" y="3560157"/>
            <a:ext cx="2421743" cy="1092563"/>
            <a:chOff x="153160" y="3501867"/>
            <a:chExt cx="2327288" cy="1092563"/>
          </a:xfrm>
        </p:grpSpPr>
        <p:pic>
          <p:nvPicPr>
            <p:cNvPr id="42" name="Picture 41">
              <a:extLst>
                <a:ext uri="{FF2B5EF4-FFF2-40B4-BE49-F238E27FC236}">
                  <a16:creationId xmlns:a16="http://schemas.microsoft.com/office/drawing/2014/main" id="{47BA7FF8-25E1-6032-3EF4-45187438754D}"/>
                </a:ext>
              </a:extLst>
            </p:cNvPr>
            <p:cNvPicPr>
              <a:picLocks noChangeAspect="1"/>
            </p:cNvPicPr>
            <p:nvPr/>
          </p:nvPicPr>
          <p:blipFill rotWithShape="1">
            <a:blip r:embed="rId7"/>
            <a:srcRect t="50171"/>
            <a:stretch/>
          </p:blipFill>
          <p:spPr>
            <a:xfrm>
              <a:off x="161132" y="3706373"/>
              <a:ext cx="2319316" cy="888057"/>
            </a:xfrm>
            <a:prstGeom prst="rect">
              <a:avLst/>
            </a:prstGeom>
          </p:spPr>
        </p:pic>
        <p:pic>
          <p:nvPicPr>
            <p:cNvPr id="43" name="Picture 42">
              <a:extLst>
                <a:ext uri="{FF2B5EF4-FFF2-40B4-BE49-F238E27FC236}">
                  <a16:creationId xmlns:a16="http://schemas.microsoft.com/office/drawing/2014/main" id="{CFA3AB87-289F-0846-C63D-416EE50DAB2A}"/>
                </a:ext>
              </a:extLst>
            </p:cNvPr>
            <p:cNvPicPr>
              <a:picLocks noChangeAspect="1"/>
            </p:cNvPicPr>
            <p:nvPr/>
          </p:nvPicPr>
          <p:blipFill rotWithShape="1">
            <a:blip r:embed="rId7"/>
            <a:srcRect b="87041"/>
            <a:stretch/>
          </p:blipFill>
          <p:spPr>
            <a:xfrm>
              <a:off x="153160" y="3501867"/>
              <a:ext cx="2319316" cy="230952"/>
            </a:xfrm>
            <a:prstGeom prst="rect">
              <a:avLst/>
            </a:prstGeom>
          </p:spPr>
        </p:pic>
      </p:grpSp>
      <p:sp>
        <p:nvSpPr>
          <p:cNvPr id="45" name="Oval 44">
            <a:extLst>
              <a:ext uri="{FF2B5EF4-FFF2-40B4-BE49-F238E27FC236}">
                <a16:creationId xmlns:a16="http://schemas.microsoft.com/office/drawing/2014/main" id="{2B886940-3711-CD45-31E5-B45B8FFB57CB}"/>
              </a:ext>
            </a:extLst>
          </p:cNvPr>
          <p:cNvSpPr/>
          <p:nvPr/>
        </p:nvSpPr>
        <p:spPr>
          <a:xfrm>
            <a:off x="230378" y="4130757"/>
            <a:ext cx="221061" cy="145546"/>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sp>
        <p:nvSpPr>
          <p:cNvPr id="46" name="Oval 45">
            <a:extLst>
              <a:ext uri="{FF2B5EF4-FFF2-40B4-BE49-F238E27FC236}">
                <a16:creationId xmlns:a16="http://schemas.microsoft.com/office/drawing/2014/main" id="{99DF1031-62B5-8757-8483-B1793E698F50}"/>
              </a:ext>
            </a:extLst>
          </p:cNvPr>
          <p:cNvSpPr/>
          <p:nvPr/>
        </p:nvSpPr>
        <p:spPr>
          <a:xfrm>
            <a:off x="6070135" y="3985211"/>
            <a:ext cx="722552" cy="376332"/>
          </a:xfrm>
          <a:prstGeom prst="ellipse">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cxnSp>
        <p:nvCxnSpPr>
          <p:cNvPr id="51" name="Connector: Curved 50">
            <a:extLst>
              <a:ext uri="{FF2B5EF4-FFF2-40B4-BE49-F238E27FC236}">
                <a16:creationId xmlns:a16="http://schemas.microsoft.com/office/drawing/2014/main" id="{79F2BC41-3141-4FC7-79F8-4EE78F731B22}"/>
              </a:ext>
            </a:extLst>
          </p:cNvPr>
          <p:cNvCxnSpPr>
            <a:cxnSpLocks/>
            <a:stCxn id="36" idx="4"/>
          </p:cNvCxnSpPr>
          <p:nvPr/>
        </p:nvCxnSpPr>
        <p:spPr>
          <a:xfrm rot="16200000" flipH="1">
            <a:off x="5492612" y="2296791"/>
            <a:ext cx="863811" cy="1013783"/>
          </a:xfrm>
          <a:prstGeom prst="curvedConnector3">
            <a:avLst>
              <a:gd name="adj1" fmla="val 50000"/>
            </a:avLst>
          </a:prstGeom>
          <a:ln w="38100">
            <a:tailEnd type="triangle"/>
          </a:ln>
        </p:spPr>
        <p:style>
          <a:lnRef idx="2">
            <a:schemeClr val="dk1"/>
          </a:lnRef>
          <a:fillRef idx="0">
            <a:schemeClr val="dk1"/>
          </a:fillRef>
          <a:effectRef idx="1">
            <a:schemeClr val="dk1"/>
          </a:effectRef>
          <a:fontRef idx="minor">
            <a:schemeClr val="tx1"/>
          </a:fontRef>
        </p:style>
      </p:cxnSp>
      <p:sp>
        <p:nvSpPr>
          <p:cNvPr id="57" name="Freeform: Shape 56">
            <a:extLst>
              <a:ext uri="{FF2B5EF4-FFF2-40B4-BE49-F238E27FC236}">
                <a16:creationId xmlns:a16="http://schemas.microsoft.com/office/drawing/2014/main" id="{6A04B579-B7D5-F215-BC22-DDEBC0591F4B}"/>
              </a:ext>
            </a:extLst>
          </p:cNvPr>
          <p:cNvSpPr/>
          <p:nvPr/>
        </p:nvSpPr>
        <p:spPr>
          <a:xfrm rot="10800000">
            <a:off x="2536623" y="3979412"/>
            <a:ext cx="776800"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w="28575">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48" name="Freeform: Shape 47">
            <a:extLst>
              <a:ext uri="{FF2B5EF4-FFF2-40B4-BE49-F238E27FC236}">
                <a16:creationId xmlns:a16="http://schemas.microsoft.com/office/drawing/2014/main" id="{F8D7C5E9-97FE-0CF4-83F5-1190B40BF322}"/>
              </a:ext>
            </a:extLst>
          </p:cNvPr>
          <p:cNvSpPr/>
          <p:nvPr/>
        </p:nvSpPr>
        <p:spPr>
          <a:xfrm rot="5400000">
            <a:off x="6311432" y="2397220"/>
            <a:ext cx="461011" cy="468697"/>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solidFill>
            <a:srgbClr val="4F81BD">
              <a:tint val="60000"/>
              <a:hueOff val="0"/>
              <a:satOff val="0"/>
              <a:lumOff val="0"/>
              <a:alphaOff val="0"/>
            </a:srgbClr>
          </a:solidFill>
          <a:ln w="28575">
            <a:solidFill>
              <a:sysClr val="windowText" lastClr="000000"/>
            </a:solidFill>
          </a:ln>
          <a:effectLst/>
        </p:spPr>
        <p:txBody>
          <a:bodyPr spcFirstLastPara="0" vert="horz" wrap="square" lIns="0" tIns="107229" rIns="137495" bIns="107229" numCol="1" spcCol="1270" anchor="ctr" anchorCtr="0">
            <a:noAutofit/>
          </a:bodyPr>
          <a:lstStyle/>
          <a:p>
            <a:pPr marL="0" marR="0" lvl="0" indent="0" algn="ctr" defTabSz="844550" eaLnBrk="1" fontAlgn="auto" latinLnBrk="0" hangingPunct="1">
              <a:lnSpc>
                <a:spcPct val="90000"/>
              </a:lnSpc>
              <a:spcBef>
                <a:spcPct val="0"/>
              </a:spcBef>
              <a:spcAft>
                <a:spcPct val="3500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cs typeface="+mn-cs"/>
            </a:endParaRPr>
          </a:p>
        </p:txBody>
      </p:sp>
      <p:cxnSp>
        <p:nvCxnSpPr>
          <p:cNvPr id="50" name="Connector: Curved 49">
            <a:extLst>
              <a:ext uri="{FF2B5EF4-FFF2-40B4-BE49-F238E27FC236}">
                <a16:creationId xmlns:a16="http://schemas.microsoft.com/office/drawing/2014/main" id="{0D9070F8-E497-60C2-C8C0-9B2E1BB0272C}"/>
              </a:ext>
            </a:extLst>
          </p:cNvPr>
          <p:cNvCxnSpPr>
            <a:cxnSpLocks/>
            <a:stCxn id="45" idx="0"/>
          </p:cNvCxnSpPr>
          <p:nvPr/>
        </p:nvCxnSpPr>
        <p:spPr>
          <a:xfrm rot="16200000" flipH="1">
            <a:off x="2319289" y="2152377"/>
            <a:ext cx="63872" cy="4020635"/>
          </a:xfrm>
          <a:prstGeom prst="curvedConnector4">
            <a:avLst>
              <a:gd name="adj1" fmla="val -960089"/>
              <a:gd name="adj2" fmla="val 57512"/>
            </a:avLst>
          </a:prstGeom>
          <a:ln w="38100">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41594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FA2369-3A49-1112-4153-6D832738993E}"/>
              </a:ext>
            </a:extLst>
          </p:cNvPr>
          <p:cNvSpPr/>
          <p:nvPr/>
        </p:nvSpPr>
        <p:spPr>
          <a:xfrm>
            <a:off x="11285" y="0"/>
            <a:ext cx="2807879" cy="51435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grpSp>
        <p:nvGrpSpPr>
          <p:cNvPr id="34" name="Group 33">
            <a:extLst>
              <a:ext uri="{FF2B5EF4-FFF2-40B4-BE49-F238E27FC236}">
                <a16:creationId xmlns:a16="http://schemas.microsoft.com/office/drawing/2014/main" id="{C6055E56-FAF8-B6E9-F3B4-4CC6E2243DF8}"/>
              </a:ext>
            </a:extLst>
          </p:cNvPr>
          <p:cNvGrpSpPr/>
          <p:nvPr/>
        </p:nvGrpSpPr>
        <p:grpSpPr>
          <a:xfrm>
            <a:off x="295118" y="3424965"/>
            <a:ext cx="2029893" cy="1629900"/>
            <a:chOff x="3759828" y="2709028"/>
            <a:chExt cx="1739234" cy="2604222"/>
          </a:xfrm>
        </p:grpSpPr>
        <p:pic>
          <p:nvPicPr>
            <p:cNvPr id="37" name="Picture 36" descr="A picture containing calendar&#10;&#10;Description automatically generated">
              <a:extLst>
                <a:ext uri="{FF2B5EF4-FFF2-40B4-BE49-F238E27FC236}">
                  <a16:creationId xmlns:a16="http://schemas.microsoft.com/office/drawing/2014/main" id="{E0C0CC11-8432-EC33-8D3C-583CAFABF1B5}"/>
                </a:ext>
              </a:extLst>
            </p:cNvPr>
            <p:cNvPicPr>
              <a:picLocks noChangeAspect="1"/>
            </p:cNvPicPr>
            <p:nvPr/>
          </p:nvPicPr>
          <p:blipFill>
            <a:blip r:embed="rId3"/>
            <a:stretch>
              <a:fillRect/>
            </a:stretch>
          </p:blipFill>
          <p:spPr>
            <a:xfrm>
              <a:off x="3759829" y="2709028"/>
              <a:ext cx="1739233" cy="1076258"/>
            </a:xfrm>
            <a:prstGeom prst="rect">
              <a:avLst/>
            </a:prstGeom>
            <a:ln>
              <a:solidFill>
                <a:srgbClr val="C65911"/>
              </a:solidFill>
            </a:ln>
          </p:spPr>
        </p:pic>
        <p:pic>
          <p:nvPicPr>
            <p:cNvPr id="38" name="Picture 37" descr="Table&#10;&#10;Description automatically generated">
              <a:extLst>
                <a:ext uri="{FF2B5EF4-FFF2-40B4-BE49-F238E27FC236}">
                  <a16:creationId xmlns:a16="http://schemas.microsoft.com/office/drawing/2014/main" id="{D8AEACF1-BCE3-477D-B3F6-ECCC85B0D62A}"/>
                </a:ext>
              </a:extLst>
            </p:cNvPr>
            <p:cNvPicPr>
              <a:picLocks noChangeAspect="1"/>
            </p:cNvPicPr>
            <p:nvPr/>
          </p:nvPicPr>
          <p:blipFill>
            <a:blip r:embed="rId4"/>
            <a:stretch>
              <a:fillRect/>
            </a:stretch>
          </p:blipFill>
          <p:spPr>
            <a:xfrm>
              <a:off x="3759828" y="3770224"/>
              <a:ext cx="1739233" cy="868329"/>
            </a:xfrm>
            <a:prstGeom prst="rect">
              <a:avLst/>
            </a:prstGeom>
            <a:ln>
              <a:solidFill>
                <a:srgbClr val="C65911"/>
              </a:solidFill>
            </a:ln>
          </p:spPr>
        </p:pic>
        <p:pic>
          <p:nvPicPr>
            <p:cNvPr id="41" name="Picture 40" descr="Text&#10;&#10;Description automatically generated">
              <a:extLst>
                <a:ext uri="{FF2B5EF4-FFF2-40B4-BE49-F238E27FC236}">
                  <a16:creationId xmlns:a16="http://schemas.microsoft.com/office/drawing/2014/main" id="{1975142D-B099-039A-32D9-89BD069D1FDB}"/>
                </a:ext>
              </a:extLst>
            </p:cNvPr>
            <p:cNvPicPr>
              <a:picLocks noChangeAspect="1"/>
            </p:cNvPicPr>
            <p:nvPr/>
          </p:nvPicPr>
          <p:blipFill>
            <a:blip r:embed="rId5"/>
            <a:stretch>
              <a:fillRect/>
            </a:stretch>
          </p:blipFill>
          <p:spPr>
            <a:xfrm>
              <a:off x="3759829" y="4640884"/>
              <a:ext cx="1739233" cy="672366"/>
            </a:xfrm>
            <a:prstGeom prst="rect">
              <a:avLst/>
            </a:prstGeom>
            <a:ln>
              <a:solidFill>
                <a:srgbClr val="C65911"/>
              </a:solidFill>
            </a:ln>
          </p:spPr>
        </p:pic>
      </p:grpSp>
      <p:sp>
        <p:nvSpPr>
          <p:cNvPr id="4" name="Freeform: Shape 3">
            <a:extLst>
              <a:ext uri="{FF2B5EF4-FFF2-40B4-BE49-F238E27FC236}">
                <a16:creationId xmlns:a16="http://schemas.microsoft.com/office/drawing/2014/main" id="{9C31BE49-D1C6-D713-67DE-859CE9D8BEEA}"/>
              </a:ext>
            </a:extLst>
          </p:cNvPr>
          <p:cNvSpPr/>
          <p:nvPr/>
        </p:nvSpPr>
        <p:spPr>
          <a:xfrm rot="16200000">
            <a:off x="1162684" y="752013"/>
            <a:ext cx="458317"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2" name="Rectangle 1">
            <a:extLst>
              <a:ext uri="{FF2B5EF4-FFF2-40B4-BE49-F238E27FC236}">
                <a16:creationId xmlns:a16="http://schemas.microsoft.com/office/drawing/2014/main" id="{F7D39D08-6E1D-B1A2-E74C-22AE26F080D9}"/>
              </a:ext>
            </a:extLst>
          </p:cNvPr>
          <p:cNvSpPr/>
          <p:nvPr/>
        </p:nvSpPr>
        <p:spPr>
          <a:xfrm>
            <a:off x="2804836" y="0"/>
            <a:ext cx="6242345" cy="2413508"/>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graphicFrame>
        <p:nvGraphicFramePr>
          <p:cNvPr id="6" name="Table 6">
            <a:extLst>
              <a:ext uri="{FF2B5EF4-FFF2-40B4-BE49-F238E27FC236}">
                <a16:creationId xmlns:a16="http://schemas.microsoft.com/office/drawing/2014/main" id="{20F627D0-8967-440D-22C0-A579C1820DD9}"/>
              </a:ext>
            </a:extLst>
          </p:cNvPr>
          <p:cNvGraphicFramePr>
            <a:graphicFrameLocks noGrp="1"/>
          </p:cNvGraphicFramePr>
          <p:nvPr>
            <p:extLst>
              <p:ext uri="{D42A27DB-BD31-4B8C-83A1-F6EECF244321}">
                <p14:modId xmlns:p14="http://schemas.microsoft.com/office/powerpoint/2010/main" val="988307049"/>
              </p:ext>
            </p:extLst>
          </p:nvPr>
        </p:nvGraphicFramePr>
        <p:xfrm>
          <a:off x="3313424" y="2856241"/>
          <a:ext cx="5346850" cy="2194560"/>
        </p:xfrm>
        <a:graphic>
          <a:graphicData uri="http://schemas.openxmlformats.org/drawingml/2006/table">
            <a:tbl>
              <a:tblPr firstRow="1" bandRow="1">
                <a:tableStyleId>{5940675A-B579-460E-94D1-54222C63F5DA}</a:tableStyleId>
              </a:tblPr>
              <a:tblGrid>
                <a:gridCol w="851257">
                  <a:extLst>
                    <a:ext uri="{9D8B030D-6E8A-4147-A177-3AD203B41FA5}">
                      <a16:colId xmlns:a16="http://schemas.microsoft.com/office/drawing/2014/main" val="897074791"/>
                    </a:ext>
                  </a:extLst>
                </a:gridCol>
                <a:gridCol w="931026">
                  <a:extLst>
                    <a:ext uri="{9D8B030D-6E8A-4147-A177-3AD203B41FA5}">
                      <a16:colId xmlns:a16="http://schemas.microsoft.com/office/drawing/2014/main" val="2779281476"/>
                    </a:ext>
                  </a:extLst>
                </a:gridCol>
                <a:gridCol w="891141">
                  <a:extLst>
                    <a:ext uri="{9D8B030D-6E8A-4147-A177-3AD203B41FA5}">
                      <a16:colId xmlns:a16="http://schemas.microsoft.com/office/drawing/2014/main" val="2747141919"/>
                    </a:ext>
                  </a:extLst>
                </a:gridCol>
                <a:gridCol w="919942">
                  <a:extLst>
                    <a:ext uri="{9D8B030D-6E8A-4147-A177-3AD203B41FA5}">
                      <a16:colId xmlns:a16="http://schemas.microsoft.com/office/drawing/2014/main" val="2580824829"/>
                    </a:ext>
                  </a:extLst>
                </a:gridCol>
                <a:gridCol w="862343">
                  <a:extLst>
                    <a:ext uri="{9D8B030D-6E8A-4147-A177-3AD203B41FA5}">
                      <a16:colId xmlns:a16="http://schemas.microsoft.com/office/drawing/2014/main" val="1493198059"/>
                    </a:ext>
                  </a:extLst>
                </a:gridCol>
                <a:gridCol w="891141">
                  <a:extLst>
                    <a:ext uri="{9D8B030D-6E8A-4147-A177-3AD203B41FA5}">
                      <a16:colId xmlns:a16="http://schemas.microsoft.com/office/drawing/2014/main" val="2956187958"/>
                    </a:ext>
                  </a:extLst>
                </a:gridCol>
              </a:tblGrid>
              <a:tr h="274320">
                <a:tc rowSpan="2" gridSpan="2">
                  <a:txBody>
                    <a:bodyPr/>
                    <a:lstStyle/>
                    <a:p>
                      <a:pPr algn="ctr"/>
                      <a:r>
                        <a:rPr lang="en-US" sz="1800" b="1" dirty="0"/>
                        <a:t>Risk Matrix</a:t>
                      </a:r>
                    </a:p>
                    <a:p>
                      <a:pPr algn="ctr"/>
                      <a:r>
                        <a:rPr lang="en-US" sz="1800" b="0" dirty="0"/>
                        <a:t>[risk priorities]</a:t>
                      </a: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rowSpan="2" hMerge="1">
                  <a:txBody>
                    <a:bodyPr/>
                    <a:lstStyle/>
                    <a:p>
                      <a:endParaRPr lang="en-US" dirty="0"/>
                    </a:p>
                  </a:txBody>
                  <a:tcPr/>
                </a:tc>
                <a:tc gridSpan="4">
                  <a:txBody>
                    <a:bodyPr/>
                    <a:lstStyle/>
                    <a:p>
                      <a:pPr algn="ctr"/>
                      <a:r>
                        <a:rPr lang="en-US" sz="1200" b="1" dirty="0">
                          <a:solidFill>
                            <a:schemeClr val="accent1">
                              <a:lumMod val="50000"/>
                            </a:schemeClr>
                          </a:solidFill>
                        </a:rPr>
                        <a:t>Level Of Concern (LOC) </a:t>
                      </a:r>
                      <a:r>
                        <a:rPr lang="en-US" sz="1200" b="0" dirty="0"/>
                        <a:t>Score </a:t>
                      </a:r>
                      <a:r>
                        <a:rPr lang="en-US" sz="1200" b="0" dirty="0">
                          <a:solidFill>
                            <a:schemeClr val="tx1"/>
                          </a:solidFill>
                        </a:rPr>
                        <a:t>(Likelihood </a:t>
                      </a:r>
                      <a:r>
                        <a:rPr lang="en-US" sz="1200" b="0" dirty="0"/>
                        <a:t>Proxy)</a:t>
                      </a:r>
                    </a:p>
                  </a:txBody>
                  <a:tcPr anchor="ctr">
                    <a:solidFill>
                      <a:schemeClr val="accent1">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5604681"/>
                  </a:ext>
                </a:extLst>
              </a:tr>
              <a:tr h="457200">
                <a:tc gridSpan="2" vMerge="1">
                  <a:txBody>
                    <a:bodyPr/>
                    <a:lstStyle/>
                    <a:p>
                      <a:endParaRPr lang="en-US" dirty="0"/>
                    </a:p>
                  </a:txBody>
                  <a:tcPr/>
                </a:tc>
                <a:tc hMerge="1" vMerge="1">
                  <a:txBody>
                    <a:bodyPr/>
                    <a:lstStyle/>
                    <a:p>
                      <a:endParaRPr lang="en-US" dirty="0"/>
                    </a:p>
                  </a:txBody>
                  <a:tcPr/>
                </a:tc>
                <a:tc>
                  <a:txBody>
                    <a:bodyPr/>
                    <a:lstStyle/>
                    <a:p>
                      <a:pPr algn="ctr"/>
                      <a:r>
                        <a:rPr lang="en-US" sz="1100" b="1" dirty="0"/>
                        <a:t>Low -1</a:t>
                      </a:r>
                    </a:p>
                  </a:txBody>
                  <a:tcPr anchor="ctr"/>
                </a:tc>
                <a:tc>
                  <a:txBody>
                    <a:bodyPr/>
                    <a:lstStyle/>
                    <a:p>
                      <a:pPr algn="ctr"/>
                      <a:r>
                        <a:rPr lang="en-US" sz="1100" b="1" dirty="0"/>
                        <a:t>Moderate- 2</a:t>
                      </a:r>
                    </a:p>
                  </a:txBody>
                  <a:tcPr anchor="ctr">
                    <a:solidFill>
                      <a:schemeClr val="accent1">
                        <a:lumMod val="40000"/>
                        <a:lumOff val="60000"/>
                      </a:schemeClr>
                    </a:solidFill>
                  </a:tcPr>
                </a:tc>
                <a:tc>
                  <a:txBody>
                    <a:bodyPr/>
                    <a:lstStyle/>
                    <a:p>
                      <a:pPr algn="ctr"/>
                      <a:r>
                        <a:rPr lang="en-US" sz="1100" b="1" dirty="0"/>
                        <a:t>High - 3</a:t>
                      </a:r>
                    </a:p>
                  </a:txBody>
                  <a:tcPr anchor="ctr">
                    <a:solidFill>
                      <a:schemeClr val="accent1">
                        <a:lumMod val="60000"/>
                        <a:lumOff val="40000"/>
                      </a:schemeClr>
                    </a:solidFill>
                  </a:tcPr>
                </a:tc>
                <a:tc>
                  <a:txBody>
                    <a:bodyPr/>
                    <a:lstStyle/>
                    <a:p>
                      <a:pPr algn="ctr"/>
                      <a:r>
                        <a:rPr lang="en-US" sz="1100" b="1" dirty="0">
                          <a:solidFill>
                            <a:schemeClr val="bg1"/>
                          </a:solidFill>
                        </a:rPr>
                        <a:t>Greatest - 4</a:t>
                      </a:r>
                    </a:p>
                  </a:txBody>
                  <a:tcPr anchor="ctr">
                    <a:solidFill>
                      <a:schemeClr val="accent1">
                        <a:lumMod val="75000"/>
                      </a:schemeClr>
                    </a:solidFill>
                  </a:tcPr>
                </a:tc>
                <a:extLst>
                  <a:ext uri="{0D108BD9-81ED-4DB2-BD59-A6C34878D82A}">
                    <a16:rowId xmlns:a16="http://schemas.microsoft.com/office/drawing/2014/main" val="2772457075"/>
                  </a:ext>
                </a:extLst>
              </a:tr>
              <a:tr h="396240">
                <a:tc rowSpan="4">
                  <a:txBody>
                    <a:bodyPr/>
                    <a:lstStyle/>
                    <a:p>
                      <a:pPr algn="ctr"/>
                      <a:r>
                        <a:rPr lang="en-US" sz="1200" b="1" dirty="0">
                          <a:solidFill>
                            <a:schemeClr val="accent2">
                              <a:lumMod val="50000"/>
                            </a:schemeClr>
                          </a:solidFill>
                        </a:rPr>
                        <a:t>Severity</a:t>
                      </a:r>
                      <a:r>
                        <a:rPr lang="en-US" sz="1200" dirty="0">
                          <a:solidFill>
                            <a:schemeClr val="accent2">
                              <a:lumMod val="50000"/>
                            </a:schemeClr>
                          </a:solidFill>
                        </a:rPr>
                        <a:t> </a:t>
                      </a:r>
                      <a:r>
                        <a:rPr lang="en-US" sz="1200" dirty="0"/>
                        <a:t>of Conse-quence Score</a:t>
                      </a:r>
                    </a:p>
                  </a:txBody>
                  <a:tcPr anchor="ctr">
                    <a:solidFill>
                      <a:schemeClr val="accent2">
                        <a:lumMod val="20000"/>
                        <a:lumOff val="80000"/>
                      </a:schemeClr>
                    </a:solidFill>
                  </a:tcPr>
                </a:tc>
                <a:tc>
                  <a:txBody>
                    <a:bodyPr/>
                    <a:lstStyle/>
                    <a:p>
                      <a:pPr algn="ctr"/>
                      <a:r>
                        <a:rPr lang="en-US" sz="1200" b="1" dirty="0"/>
                        <a:t>Severe -4</a:t>
                      </a:r>
                    </a:p>
                  </a:txBody>
                  <a:tcPr anchor="ctr">
                    <a:solidFill>
                      <a:schemeClr val="accent2">
                        <a:lumMod val="60000"/>
                        <a:lumOff val="40000"/>
                      </a:schemeClr>
                    </a:solidFill>
                  </a:tcPr>
                </a:tc>
                <a:tc>
                  <a:txBody>
                    <a:bodyPr/>
                    <a:lstStyle/>
                    <a:p>
                      <a:pPr algn="ctr"/>
                      <a:r>
                        <a:rPr lang="en-US" sz="1000" b="0" dirty="0"/>
                        <a:t>Moderate</a:t>
                      </a:r>
                    </a:p>
                  </a:txBody>
                  <a:tcPr anchor="ctr">
                    <a:solidFill>
                      <a:srgbClr val="FFFF00"/>
                    </a:solidFill>
                  </a:tcPr>
                </a:tc>
                <a:tc>
                  <a:txBody>
                    <a:bodyPr/>
                    <a:lstStyle/>
                    <a:p>
                      <a:pPr algn="ctr"/>
                      <a:r>
                        <a:rPr lang="en-US" sz="1000" b="0" dirty="0"/>
                        <a:t>Moderate-High</a:t>
                      </a:r>
                    </a:p>
                  </a:txBody>
                  <a:tcPr anchor="c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rPr>
                        <a:t>Extreme</a:t>
                      </a:r>
                    </a:p>
                  </a:txBody>
                  <a:tcPr anchor="ctr">
                    <a:solidFill>
                      <a:srgbClr val="FF0000"/>
                    </a:solidFill>
                  </a:tcPr>
                </a:tc>
                <a:tc>
                  <a:txBody>
                    <a:bodyPr/>
                    <a:lstStyle/>
                    <a:p>
                      <a:pPr algn="ctr"/>
                      <a:r>
                        <a:rPr lang="en-US" sz="1000" b="0" dirty="0">
                          <a:solidFill>
                            <a:schemeClr val="tx1"/>
                          </a:solidFill>
                        </a:rPr>
                        <a:t>Extreme</a:t>
                      </a:r>
                    </a:p>
                  </a:txBody>
                  <a:tcPr anchor="ctr">
                    <a:solidFill>
                      <a:srgbClr val="FF0000"/>
                    </a:solidFill>
                  </a:tcPr>
                </a:tc>
                <a:extLst>
                  <a:ext uri="{0D108BD9-81ED-4DB2-BD59-A6C34878D82A}">
                    <a16:rowId xmlns:a16="http://schemas.microsoft.com/office/drawing/2014/main" val="3312471124"/>
                  </a:ext>
                </a:extLst>
              </a:tr>
              <a:tr h="396240">
                <a:tc vMerge="1">
                  <a:txBody>
                    <a:bodyPr/>
                    <a:lstStyle/>
                    <a:p>
                      <a:endParaRPr lang="en-US" dirty="0"/>
                    </a:p>
                  </a:txBody>
                  <a:tcPr/>
                </a:tc>
                <a:tc>
                  <a:txBody>
                    <a:bodyPr/>
                    <a:lstStyle/>
                    <a:p>
                      <a:pPr algn="ctr"/>
                      <a:r>
                        <a:rPr lang="en-US" sz="1200" b="1" dirty="0"/>
                        <a:t>High - 3</a:t>
                      </a:r>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u="sng" dirty="0"/>
                        <a:t>Moderate-High</a:t>
                      </a:r>
                    </a:p>
                  </a:txBody>
                  <a:tcPr anchor="ctr">
                    <a:solidFill>
                      <a:srgbClr val="FFC000"/>
                    </a:solidFill>
                  </a:tcPr>
                </a:tc>
                <a:tc>
                  <a:txBody>
                    <a:bodyPr/>
                    <a:lstStyle/>
                    <a:p>
                      <a:pPr algn="ctr"/>
                      <a:r>
                        <a:rPr lang="en-US" sz="1000" b="0" dirty="0"/>
                        <a:t>High</a:t>
                      </a:r>
                    </a:p>
                  </a:txBody>
                  <a:tcPr anchor="ctr">
                    <a:solidFill>
                      <a:srgbClr val="FF7C80"/>
                    </a:solidFill>
                  </a:tcPr>
                </a:tc>
                <a:tc>
                  <a:txBody>
                    <a:bodyPr/>
                    <a:lstStyle/>
                    <a:p>
                      <a:pPr algn="ctr"/>
                      <a:r>
                        <a:rPr lang="en-US" sz="1000" b="0" dirty="0">
                          <a:solidFill>
                            <a:schemeClr val="tx1"/>
                          </a:solidFill>
                        </a:rPr>
                        <a:t>Extreme</a:t>
                      </a:r>
                    </a:p>
                  </a:txBody>
                  <a:tcPr anchor="ctr">
                    <a:solidFill>
                      <a:srgbClr val="FF0000"/>
                    </a:solidFill>
                  </a:tcPr>
                </a:tc>
                <a:extLst>
                  <a:ext uri="{0D108BD9-81ED-4DB2-BD59-A6C34878D82A}">
                    <a16:rowId xmlns:a16="http://schemas.microsoft.com/office/drawing/2014/main" val="3665212822"/>
                  </a:ext>
                </a:extLst>
              </a:tr>
              <a:tr h="396240">
                <a:tc vMerge="1">
                  <a:txBody>
                    <a:bodyPr/>
                    <a:lstStyle/>
                    <a:p>
                      <a:endParaRPr lang="en-US" dirty="0"/>
                    </a:p>
                  </a:txBody>
                  <a:tcPr/>
                </a:tc>
                <a:tc>
                  <a:txBody>
                    <a:bodyPr/>
                    <a:lstStyle/>
                    <a:p>
                      <a:pPr algn="ctr"/>
                      <a:r>
                        <a:rPr lang="en-US" sz="1100" b="1" dirty="0"/>
                        <a:t>Moderate</a:t>
                      </a:r>
                      <a:r>
                        <a:rPr lang="en-US" sz="1200" b="1" dirty="0"/>
                        <a:t> -2</a:t>
                      </a:r>
                    </a:p>
                  </a:txBody>
                  <a:tcPr anchor="ctr">
                    <a:solidFill>
                      <a:schemeClr val="accent2">
                        <a:lumMod val="20000"/>
                        <a:lumOff val="80000"/>
                      </a:schemeClr>
                    </a:solidFill>
                  </a:tcPr>
                </a:tc>
                <a:tc>
                  <a:txBody>
                    <a:bodyPr/>
                    <a:lstStyle/>
                    <a:p>
                      <a:pPr algn="ctr"/>
                      <a:r>
                        <a:rPr lang="en-US" sz="1000" b="0" dirty="0"/>
                        <a:t>Low</a:t>
                      </a: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Moderate-High</a:t>
                      </a:r>
                    </a:p>
                  </a:txBody>
                  <a:tcPr anchor="c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Moderate-High</a:t>
                      </a:r>
                    </a:p>
                  </a:txBody>
                  <a:tcPr anchor="ctr">
                    <a:solidFill>
                      <a:srgbClr val="FFC000"/>
                    </a:solidFill>
                  </a:tcPr>
                </a:tc>
                <a:extLst>
                  <a:ext uri="{0D108BD9-81ED-4DB2-BD59-A6C34878D82A}">
                    <a16:rowId xmlns:a16="http://schemas.microsoft.com/office/drawing/2014/main" val="911021258"/>
                  </a:ext>
                </a:extLst>
              </a:tr>
              <a:tr h="274320">
                <a:tc vMerge="1">
                  <a:txBody>
                    <a:bodyPr/>
                    <a:lstStyle/>
                    <a:p>
                      <a:endParaRPr lang="en-US" dirty="0"/>
                    </a:p>
                  </a:txBody>
                  <a:tcPr/>
                </a:tc>
                <a:tc>
                  <a:txBody>
                    <a:bodyPr/>
                    <a:lstStyle/>
                    <a:p>
                      <a:pPr algn="ctr"/>
                      <a:r>
                        <a:rPr lang="en-US" sz="1200" b="1" dirty="0"/>
                        <a:t>Low -1</a:t>
                      </a:r>
                    </a:p>
                  </a:txBody>
                  <a:tcPr anchor="ctr"/>
                </a:tc>
                <a:tc>
                  <a:txBody>
                    <a:bodyPr/>
                    <a:lstStyle/>
                    <a:p>
                      <a:pPr algn="ctr"/>
                      <a:r>
                        <a:rPr lang="en-US" sz="1000" b="0" dirty="0"/>
                        <a:t>Low</a:t>
                      </a:r>
                    </a:p>
                  </a:txBody>
                  <a:tcPr anchor="ctr">
                    <a:solidFill>
                      <a:srgbClr val="00B050"/>
                    </a:solidFill>
                  </a:tcPr>
                </a:tc>
                <a:tc>
                  <a:txBody>
                    <a:bodyPr/>
                    <a:lstStyle/>
                    <a:p>
                      <a:pPr algn="ctr"/>
                      <a:r>
                        <a:rPr lang="en-US" sz="1000" b="0" dirty="0"/>
                        <a:t>Low</a:t>
                      </a: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t>Moderate</a:t>
                      </a:r>
                    </a:p>
                  </a:txBody>
                  <a:tcPr anchor="ctr">
                    <a:solidFill>
                      <a:srgbClr val="FFFF00"/>
                    </a:solidFill>
                  </a:tcPr>
                </a:tc>
                <a:extLst>
                  <a:ext uri="{0D108BD9-81ED-4DB2-BD59-A6C34878D82A}">
                    <a16:rowId xmlns:a16="http://schemas.microsoft.com/office/drawing/2014/main" val="2316234730"/>
                  </a:ext>
                </a:extLst>
              </a:tr>
            </a:tbl>
          </a:graphicData>
        </a:graphic>
      </p:graphicFrame>
      <p:sp>
        <p:nvSpPr>
          <p:cNvPr id="12" name="Rectangle 11">
            <a:extLst>
              <a:ext uri="{FF2B5EF4-FFF2-40B4-BE49-F238E27FC236}">
                <a16:creationId xmlns:a16="http://schemas.microsoft.com/office/drawing/2014/main" id="{19E65556-C46D-0A68-9E5D-77C3D31DAD4F}"/>
              </a:ext>
            </a:extLst>
          </p:cNvPr>
          <p:cNvSpPr/>
          <p:nvPr/>
        </p:nvSpPr>
        <p:spPr>
          <a:xfrm>
            <a:off x="1879047" y="152924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Security &amp; privacy</a:t>
            </a:r>
          </a:p>
        </p:txBody>
      </p:sp>
      <p:sp>
        <p:nvSpPr>
          <p:cNvPr id="13" name="Rectangle 12">
            <a:extLst>
              <a:ext uri="{FF2B5EF4-FFF2-40B4-BE49-F238E27FC236}">
                <a16:creationId xmlns:a16="http://schemas.microsoft.com/office/drawing/2014/main" id="{695CE425-8829-6EC6-B88F-46E9C5FC3B56}"/>
              </a:ext>
            </a:extLst>
          </p:cNvPr>
          <p:cNvSpPr/>
          <p:nvPr/>
        </p:nvSpPr>
        <p:spPr>
          <a:xfrm>
            <a:off x="2300538" y="152924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685800"/>
            <a:r>
              <a:rPr lang="en-US" sz="1400" dirty="0">
                <a:solidFill>
                  <a:srgbClr val="C0C0C0"/>
                </a:solidFill>
                <a:latin typeface="Franklin Gothic Book"/>
              </a:rPr>
              <a:t>Internal goals</a:t>
            </a:r>
          </a:p>
        </p:txBody>
      </p:sp>
      <p:sp>
        <p:nvSpPr>
          <p:cNvPr id="14" name="Freeform: Shape 13">
            <a:extLst>
              <a:ext uri="{FF2B5EF4-FFF2-40B4-BE49-F238E27FC236}">
                <a16:creationId xmlns:a16="http://schemas.microsoft.com/office/drawing/2014/main" id="{99C3892B-D73F-C4EF-95C3-5AE2707DE25E}"/>
              </a:ext>
            </a:extLst>
          </p:cNvPr>
          <p:cNvSpPr/>
          <p:nvPr/>
        </p:nvSpPr>
        <p:spPr>
          <a:xfrm rot="16200000">
            <a:off x="1136455" y="2980599"/>
            <a:ext cx="458317"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15" name="Rectangle 14">
            <a:extLst>
              <a:ext uri="{FF2B5EF4-FFF2-40B4-BE49-F238E27FC236}">
                <a16:creationId xmlns:a16="http://schemas.microsoft.com/office/drawing/2014/main" id="{579048C0-9EB8-4F9A-0ADD-74FCB447824B}"/>
              </a:ext>
            </a:extLst>
          </p:cNvPr>
          <p:cNvSpPr/>
          <p:nvPr/>
        </p:nvSpPr>
        <p:spPr>
          <a:xfrm>
            <a:off x="183573" y="1552504"/>
            <a:ext cx="343876" cy="1432657"/>
          </a:xfrm>
          <a:prstGeom prst="rect">
            <a:avLst/>
          </a:prstGeom>
          <a:solidFill>
            <a:schemeClr val="accent2">
              <a:lumMod val="20000"/>
              <a:lumOff val="80000"/>
            </a:schemeClr>
          </a:solidFill>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600" dirty="0">
                <a:solidFill>
                  <a:prstClr val="black"/>
                </a:solidFill>
                <a:latin typeface="Franklin Gothic Book"/>
              </a:rPr>
              <a:t>Equity</a:t>
            </a:r>
          </a:p>
        </p:txBody>
      </p:sp>
      <p:sp>
        <p:nvSpPr>
          <p:cNvPr id="16" name="Rectangle 15">
            <a:extLst>
              <a:ext uri="{FF2B5EF4-FFF2-40B4-BE49-F238E27FC236}">
                <a16:creationId xmlns:a16="http://schemas.microsoft.com/office/drawing/2014/main" id="{65FB050D-6B3F-5576-A458-8866ACDD089D}"/>
              </a:ext>
            </a:extLst>
          </p:cNvPr>
          <p:cNvSpPr/>
          <p:nvPr/>
        </p:nvSpPr>
        <p:spPr>
          <a:xfrm>
            <a:off x="600537"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Safety</a:t>
            </a:r>
          </a:p>
        </p:txBody>
      </p:sp>
      <p:sp>
        <p:nvSpPr>
          <p:cNvPr id="17" name="Rectangle 16">
            <a:extLst>
              <a:ext uri="{FF2B5EF4-FFF2-40B4-BE49-F238E27FC236}">
                <a16:creationId xmlns:a16="http://schemas.microsoft.com/office/drawing/2014/main" id="{4FBD5EAA-F5CB-70CF-9385-3858E9C38D66}"/>
              </a:ext>
            </a:extLst>
          </p:cNvPr>
          <p:cNvSpPr/>
          <p:nvPr/>
        </p:nvSpPr>
        <p:spPr>
          <a:xfrm>
            <a:off x="1022030"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400" dirty="0">
                <a:solidFill>
                  <a:srgbClr val="C0C0C0"/>
                </a:solidFill>
                <a:latin typeface="Franklin Gothic Book"/>
              </a:rPr>
              <a:t>Sustainability</a:t>
            </a:r>
          </a:p>
        </p:txBody>
      </p:sp>
      <p:sp>
        <p:nvSpPr>
          <p:cNvPr id="18" name="Rectangle 17">
            <a:extLst>
              <a:ext uri="{FF2B5EF4-FFF2-40B4-BE49-F238E27FC236}">
                <a16:creationId xmlns:a16="http://schemas.microsoft.com/office/drawing/2014/main" id="{141BB959-DCBC-B412-C249-540F95BD6E62}"/>
              </a:ext>
            </a:extLst>
          </p:cNvPr>
          <p:cNvSpPr/>
          <p:nvPr/>
        </p:nvSpPr>
        <p:spPr>
          <a:xfrm>
            <a:off x="1453883" y="1552504"/>
            <a:ext cx="343876" cy="1432657"/>
          </a:xfrm>
          <a:prstGeom prst="rect">
            <a:avLst/>
          </a:prstGeom>
          <a:solidFill>
            <a:schemeClr val="accent2">
              <a:lumMod val="20000"/>
              <a:lumOff val="80000"/>
            </a:schemeClr>
          </a:solidFill>
          <a:ln w="19050">
            <a:solidFill>
              <a:srgbClr val="000000">
                <a:alpha val="20000"/>
              </a:srgbClr>
            </a:solidFill>
          </a:ln>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defTabSz="457189">
              <a:defRPr/>
            </a:pPr>
            <a:r>
              <a:rPr lang="en-US" sz="1600" dirty="0">
                <a:solidFill>
                  <a:srgbClr val="C0C0C0"/>
                </a:solidFill>
                <a:latin typeface="Franklin Gothic Book"/>
              </a:rPr>
              <a:t>Mobility</a:t>
            </a:r>
          </a:p>
        </p:txBody>
      </p:sp>
      <p:sp>
        <p:nvSpPr>
          <p:cNvPr id="19" name="TextBox 18">
            <a:extLst>
              <a:ext uri="{FF2B5EF4-FFF2-40B4-BE49-F238E27FC236}">
                <a16:creationId xmlns:a16="http://schemas.microsoft.com/office/drawing/2014/main" id="{1D185EE9-4881-631F-75AF-090CAE49ED3B}"/>
              </a:ext>
            </a:extLst>
          </p:cNvPr>
          <p:cNvSpPr txBox="1"/>
          <p:nvPr/>
        </p:nvSpPr>
        <p:spPr>
          <a:xfrm>
            <a:off x="285181" y="1258572"/>
            <a:ext cx="2261581" cy="307777"/>
          </a:xfrm>
          <a:prstGeom prst="rect">
            <a:avLst/>
          </a:prstGeom>
          <a:noFill/>
        </p:spPr>
        <p:txBody>
          <a:bodyPr wrap="none" rtlCol="0">
            <a:spAutoFit/>
          </a:bodyPr>
          <a:lstStyle/>
          <a:p>
            <a:pPr defTabSz="457189">
              <a:defRPr/>
            </a:pPr>
            <a:r>
              <a:rPr lang="en-US" sz="1400" dirty="0">
                <a:solidFill>
                  <a:prstClr val="black"/>
                </a:solidFill>
                <a:latin typeface="Franklin Gothic Book"/>
              </a:rPr>
              <a:t>Agency goal exposed to risk</a:t>
            </a:r>
          </a:p>
        </p:txBody>
      </p:sp>
      <p:sp>
        <p:nvSpPr>
          <p:cNvPr id="20" name="Freeform: Shape 19">
            <a:extLst>
              <a:ext uri="{FF2B5EF4-FFF2-40B4-BE49-F238E27FC236}">
                <a16:creationId xmlns:a16="http://schemas.microsoft.com/office/drawing/2014/main" id="{0B0CF0E4-9C69-12B8-7CFB-6E56642FFB97}"/>
              </a:ext>
            </a:extLst>
          </p:cNvPr>
          <p:cNvSpPr/>
          <p:nvPr/>
        </p:nvSpPr>
        <p:spPr>
          <a:xfrm>
            <a:off x="3521367" y="1243685"/>
            <a:ext cx="4089714" cy="664948"/>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chemeClr val="accent1">
              <a:lumMod val="50000"/>
            </a:schemeClr>
          </a:solidFill>
          <a:ln w="127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defTabSz="1022324">
              <a:lnSpc>
                <a:spcPct val="150000"/>
              </a:lnSpc>
              <a:spcBef>
                <a:spcPct val="0"/>
              </a:spcBef>
              <a:spcAft>
                <a:spcPct val="35000"/>
              </a:spcAft>
              <a:defRPr/>
            </a:pPr>
            <a:r>
              <a:rPr lang="en-US" sz="800" b="1" dirty="0">
                <a:solidFill>
                  <a:prstClr val="white"/>
                </a:solidFill>
                <a:latin typeface="Franklin Gothic Book"/>
              </a:rPr>
              <a:t>Signpost Indicator LOC Measure: </a:t>
            </a:r>
          </a:p>
          <a:p>
            <a:pPr defTabSz="1022324">
              <a:lnSpc>
                <a:spcPct val="150000"/>
              </a:lnSpc>
              <a:spcBef>
                <a:spcPct val="0"/>
              </a:spcBef>
              <a:spcAft>
                <a:spcPct val="35000"/>
              </a:spcAft>
              <a:defRPr/>
            </a:pPr>
            <a:r>
              <a:rPr lang="en-US" sz="800" dirty="0">
                <a:solidFill>
                  <a:prstClr val="white"/>
                </a:solidFill>
                <a:latin typeface="Franklin Gothic Book"/>
              </a:rPr>
              <a:t>Projected CAV rollout modality (% Shared CAVs: e.g., 1-2% of total fleet by 2030)</a:t>
            </a:r>
          </a:p>
          <a:p>
            <a:pPr defTabSz="1022324">
              <a:lnSpc>
                <a:spcPct val="150000"/>
              </a:lnSpc>
              <a:spcBef>
                <a:spcPct val="0"/>
              </a:spcBef>
              <a:spcAft>
                <a:spcPct val="35000"/>
              </a:spcAft>
              <a:defRPr/>
            </a:pPr>
            <a:r>
              <a:rPr lang="en-US" sz="800" b="1" dirty="0">
                <a:solidFill>
                  <a:prstClr val="white"/>
                </a:solidFill>
                <a:latin typeface="Franklin Gothic Book"/>
              </a:rPr>
              <a:t>Signpost Indicator State</a:t>
            </a:r>
            <a:r>
              <a:rPr lang="en-US" sz="800" dirty="0">
                <a:solidFill>
                  <a:prstClr val="white"/>
                </a:solidFill>
                <a:latin typeface="Franklin Gothic Book"/>
              </a:rPr>
              <a:t>: </a:t>
            </a:r>
            <a:r>
              <a:rPr lang="en-US" sz="800" b="1" dirty="0">
                <a:solidFill>
                  <a:srgbClr val="92D050"/>
                </a:solidFill>
                <a:latin typeface="Franklin Gothic Book"/>
              </a:rPr>
              <a:t>On target</a:t>
            </a:r>
            <a:r>
              <a:rPr lang="en-US" sz="800" dirty="0">
                <a:solidFill>
                  <a:prstClr val="white"/>
                </a:solidFill>
                <a:latin typeface="Franklin Gothic Book"/>
              </a:rPr>
              <a:t>, </a:t>
            </a:r>
            <a:r>
              <a:rPr lang="en-US" sz="800" b="1" dirty="0">
                <a:solidFill>
                  <a:prstClr val="white"/>
                </a:solidFill>
                <a:latin typeface="Franklin Gothic Book"/>
              </a:rPr>
              <a:t>Trend</a:t>
            </a:r>
            <a:r>
              <a:rPr lang="en-US" sz="800" dirty="0">
                <a:solidFill>
                  <a:prstClr val="white"/>
                </a:solidFill>
                <a:latin typeface="Franklin Gothic Book"/>
              </a:rPr>
              <a:t> = </a:t>
            </a:r>
            <a:r>
              <a:rPr lang="en-US" sz="800" b="1" dirty="0">
                <a:solidFill>
                  <a:srgbClr val="FF0000"/>
                </a:solidFill>
                <a:latin typeface="Franklin Gothic Book"/>
              </a:rPr>
              <a:t>Negative</a:t>
            </a:r>
            <a:r>
              <a:rPr lang="en-US" sz="800" dirty="0">
                <a:solidFill>
                  <a:prstClr val="white"/>
                </a:solidFill>
                <a:latin typeface="Franklin Gothic Book"/>
              </a:rPr>
              <a:t>, </a:t>
            </a:r>
            <a:r>
              <a:rPr lang="en-US" sz="800" b="1" dirty="0">
                <a:solidFill>
                  <a:prstClr val="white"/>
                </a:solidFill>
                <a:latin typeface="Franklin Gothic Book"/>
              </a:rPr>
              <a:t>Tolerance level </a:t>
            </a:r>
            <a:r>
              <a:rPr lang="en-US" sz="800" dirty="0">
                <a:solidFill>
                  <a:prstClr val="white"/>
                </a:solidFill>
                <a:latin typeface="Franklin Gothic Book"/>
              </a:rPr>
              <a:t>(+/-): </a:t>
            </a:r>
            <a:r>
              <a:rPr lang="en-US" sz="800" b="1" dirty="0">
                <a:solidFill>
                  <a:schemeClr val="bg2"/>
                </a:solidFill>
                <a:latin typeface="Franklin Gothic Book"/>
              </a:rPr>
              <a:t>Uncertain </a:t>
            </a:r>
          </a:p>
          <a:p>
            <a:pPr marL="228594" indent="-228594" defTabSz="1022324">
              <a:lnSpc>
                <a:spcPct val="90000"/>
              </a:lnSpc>
              <a:spcBef>
                <a:spcPct val="0"/>
              </a:spcBef>
              <a:spcAft>
                <a:spcPct val="35000"/>
              </a:spcAft>
              <a:buFontTx/>
              <a:buAutoNum type="arabicPeriod"/>
              <a:defRPr/>
            </a:pPr>
            <a:endParaRPr lang="en-US" sz="800" b="1" dirty="0">
              <a:solidFill>
                <a:prstClr val="white"/>
              </a:solidFill>
              <a:latin typeface="Franklin Gothic Book"/>
            </a:endParaRPr>
          </a:p>
        </p:txBody>
      </p:sp>
      <p:sp>
        <p:nvSpPr>
          <p:cNvPr id="21" name="Freeform: Shape 20">
            <a:extLst>
              <a:ext uri="{FF2B5EF4-FFF2-40B4-BE49-F238E27FC236}">
                <a16:creationId xmlns:a16="http://schemas.microsoft.com/office/drawing/2014/main" id="{DA322DA7-475A-4B5C-3DBE-60D9BE93744B}"/>
              </a:ext>
            </a:extLst>
          </p:cNvPr>
          <p:cNvSpPr/>
          <p:nvPr/>
        </p:nvSpPr>
        <p:spPr>
          <a:xfrm>
            <a:off x="7495637" y="213190"/>
            <a:ext cx="1545396" cy="585168"/>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solidFill>
            <a:srgbClr val="254061">
              <a:alpha val="20000"/>
            </a:srgbClr>
          </a:solidFill>
          <a:ln w="12700">
            <a:solidFill>
              <a:srgbClr val="000000">
                <a:alpha val="20000"/>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algn="ctr" defTabSz="1022324">
              <a:lnSpc>
                <a:spcPct val="90000"/>
              </a:lnSpc>
              <a:spcBef>
                <a:spcPct val="0"/>
              </a:spcBef>
              <a:spcAft>
                <a:spcPct val="35000"/>
              </a:spcAft>
              <a:defRPr/>
            </a:pPr>
            <a:r>
              <a:rPr lang="en-US" sz="1200" b="1" dirty="0">
                <a:solidFill>
                  <a:prstClr val="white"/>
                </a:solidFill>
                <a:latin typeface="Franklin Gothic Book"/>
              </a:rPr>
              <a:t>‘Characteristics-based’ LOC</a:t>
            </a:r>
            <a:r>
              <a:rPr lang="en-US" sz="1050" b="1" baseline="30000" dirty="0">
                <a:solidFill>
                  <a:prstClr val="white"/>
                </a:solidFill>
                <a:latin typeface="Franklin Gothic Book"/>
              </a:rPr>
              <a:t>* </a:t>
            </a:r>
            <a:r>
              <a:rPr lang="en-US" sz="1200" b="1" dirty="0">
                <a:solidFill>
                  <a:prstClr val="white"/>
                </a:solidFill>
                <a:latin typeface="Franklin Gothic Book"/>
              </a:rPr>
              <a:t>measure</a:t>
            </a:r>
          </a:p>
        </p:txBody>
      </p:sp>
      <p:sp>
        <p:nvSpPr>
          <p:cNvPr id="22" name="TextBox 21">
            <a:extLst>
              <a:ext uri="{FF2B5EF4-FFF2-40B4-BE49-F238E27FC236}">
                <a16:creationId xmlns:a16="http://schemas.microsoft.com/office/drawing/2014/main" id="{DB84727E-D4F0-5CE9-AB68-4B85A0452497}"/>
              </a:ext>
            </a:extLst>
          </p:cNvPr>
          <p:cNvSpPr txBox="1"/>
          <p:nvPr/>
        </p:nvSpPr>
        <p:spPr>
          <a:xfrm>
            <a:off x="7481902" y="-20278"/>
            <a:ext cx="1572866" cy="253916"/>
          </a:xfrm>
          <a:prstGeom prst="rect">
            <a:avLst/>
          </a:prstGeom>
          <a:noFill/>
        </p:spPr>
        <p:txBody>
          <a:bodyPr wrap="none" rtlCol="0">
            <a:spAutoFit/>
          </a:bodyPr>
          <a:lstStyle/>
          <a:p>
            <a:pPr defTabSz="457189">
              <a:defRPr/>
            </a:pPr>
            <a:r>
              <a:rPr lang="en-US" sz="1050" dirty="0">
                <a:solidFill>
                  <a:prstClr val="black"/>
                </a:solidFill>
                <a:latin typeface="Franklin Gothic Book"/>
              </a:rPr>
              <a:t>*’LOC’=Level of concern</a:t>
            </a:r>
          </a:p>
        </p:txBody>
      </p:sp>
      <p:sp>
        <p:nvSpPr>
          <p:cNvPr id="23" name="TextBox 22">
            <a:extLst>
              <a:ext uri="{FF2B5EF4-FFF2-40B4-BE49-F238E27FC236}">
                <a16:creationId xmlns:a16="http://schemas.microsoft.com/office/drawing/2014/main" id="{6729F939-7FBC-B36C-E171-72D97DFBA87E}"/>
              </a:ext>
            </a:extLst>
          </p:cNvPr>
          <p:cNvSpPr txBox="1"/>
          <p:nvPr/>
        </p:nvSpPr>
        <p:spPr>
          <a:xfrm>
            <a:off x="5199719" y="910867"/>
            <a:ext cx="1128811" cy="261610"/>
          </a:xfrm>
          <a:prstGeom prst="rect">
            <a:avLst/>
          </a:prstGeom>
          <a:noFill/>
        </p:spPr>
        <p:txBody>
          <a:bodyPr wrap="square" rtlCol="0">
            <a:spAutoFit/>
          </a:bodyPr>
          <a:lstStyle/>
          <a:p>
            <a:pPr defTabSz="457189">
              <a:defRPr/>
            </a:pPr>
            <a:r>
              <a:rPr lang="en-US" sz="1100" b="1" dirty="0">
                <a:solidFill>
                  <a:prstClr val="black"/>
                </a:solidFill>
                <a:latin typeface="Franklin Gothic Book"/>
              </a:rPr>
              <a:t>Yes</a:t>
            </a:r>
          </a:p>
        </p:txBody>
      </p:sp>
      <p:sp>
        <p:nvSpPr>
          <p:cNvPr id="25" name="Diamond 24">
            <a:extLst>
              <a:ext uri="{FF2B5EF4-FFF2-40B4-BE49-F238E27FC236}">
                <a16:creationId xmlns:a16="http://schemas.microsoft.com/office/drawing/2014/main" id="{238B26BC-F74A-AF48-4FB9-FFFCFAA7A144}"/>
              </a:ext>
            </a:extLst>
          </p:cNvPr>
          <p:cNvSpPr/>
          <p:nvPr/>
        </p:nvSpPr>
        <p:spPr>
          <a:xfrm>
            <a:off x="4670969" y="97568"/>
            <a:ext cx="1935471" cy="815358"/>
          </a:xfrm>
          <a:prstGeom prst="diamond">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en-US" sz="1200" b="1" dirty="0">
                <a:solidFill>
                  <a:prstClr val="white"/>
                </a:solidFill>
                <a:latin typeface="Franklin Gothic Book"/>
              </a:rPr>
              <a:t>Signpost Data Available?</a:t>
            </a:r>
          </a:p>
        </p:txBody>
      </p:sp>
      <p:cxnSp>
        <p:nvCxnSpPr>
          <p:cNvPr id="27" name="Straight Arrow Connector 26">
            <a:extLst>
              <a:ext uri="{FF2B5EF4-FFF2-40B4-BE49-F238E27FC236}">
                <a16:creationId xmlns:a16="http://schemas.microsoft.com/office/drawing/2014/main" id="{BF96454B-E312-A3A2-C81F-BB90E8259879}"/>
              </a:ext>
            </a:extLst>
          </p:cNvPr>
          <p:cNvCxnSpPr>
            <a:cxnSpLocks/>
            <a:stCxn id="25" idx="2"/>
          </p:cNvCxnSpPr>
          <p:nvPr/>
        </p:nvCxnSpPr>
        <p:spPr>
          <a:xfrm flipH="1">
            <a:off x="5632375" y="912926"/>
            <a:ext cx="6331" cy="3159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8C0817E-2AAB-7616-ECBC-BD732DB8A8DE}"/>
              </a:ext>
            </a:extLst>
          </p:cNvPr>
          <p:cNvCxnSpPr>
            <a:cxnSpLocks/>
            <a:stCxn id="25" idx="3"/>
          </p:cNvCxnSpPr>
          <p:nvPr/>
        </p:nvCxnSpPr>
        <p:spPr>
          <a:xfrm>
            <a:off x="6606440" y="505247"/>
            <a:ext cx="889197" cy="0"/>
          </a:xfrm>
          <a:prstGeom prst="straightConnector1">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774B1DC-EECA-6060-7AE4-DB177E74D594}"/>
              </a:ext>
            </a:extLst>
          </p:cNvPr>
          <p:cNvSpPr txBox="1"/>
          <p:nvPr/>
        </p:nvSpPr>
        <p:spPr>
          <a:xfrm>
            <a:off x="6400712" y="375232"/>
            <a:ext cx="1197765" cy="261610"/>
          </a:xfrm>
          <a:prstGeom prst="rect">
            <a:avLst/>
          </a:prstGeom>
          <a:noFill/>
        </p:spPr>
        <p:txBody>
          <a:bodyPr wrap="square" rtlCol="0">
            <a:spAutoFit/>
          </a:bodyPr>
          <a:lstStyle/>
          <a:p>
            <a:pPr algn="ctr" defTabSz="457189">
              <a:defRPr/>
            </a:pPr>
            <a:r>
              <a:rPr lang="en-US" sz="1100" dirty="0">
                <a:solidFill>
                  <a:prstClr val="white">
                    <a:lumMod val="65000"/>
                  </a:prstClr>
                </a:solidFill>
                <a:latin typeface="Franklin Gothic Book"/>
              </a:rPr>
              <a:t>No</a:t>
            </a:r>
          </a:p>
        </p:txBody>
      </p:sp>
      <p:sp>
        <p:nvSpPr>
          <p:cNvPr id="39" name="Freeform: Shape 38">
            <a:extLst>
              <a:ext uri="{FF2B5EF4-FFF2-40B4-BE49-F238E27FC236}">
                <a16:creationId xmlns:a16="http://schemas.microsoft.com/office/drawing/2014/main" id="{FC5A3ECB-C50B-17CB-3814-196E8FB71669}"/>
              </a:ext>
            </a:extLst>
          </p:cNvPr>
          <p:cNvSpPr/>
          <p:nvPr/>
        </p:nvSpPr>
        <p:spPr>
          <a:xfrm>
            <a:off x="3135371" y="242748"/>
            <a:ext cx="1657560" cy="664439"/>
          </a:xfrm>
          <a:custGeom>
            <a:avLst/>
            <a:gdLst>
              <a:gd name="connsiteX0" fmla="*/ 0 w 2161877"/>
              <a:gd name="connsiteY0" fmla="*/ 129713 h 1297126"/>
              <a:gd name="connsiteX1" fmla="*/ 129713 w 2161877"/>
              <a:gd name="connsiteY1" fmla="*/ 0 h 1297126"/>
              <a:gd name="connsiteX2" fmla="*/ 2032164 w 2161877"/>
              <a:gd name="connsiteY2" fmla="*/ 0 h 1297126"/>
              <a:gd name="connsiteX3" fmla="*/ 2161877 w 2161877"/>
              <a:gd name="connsiteY3" fmla="*/ 129713 h 1297126"/>
              <a:gd name="connsiteX4" fmla="*/ 2161877 w 2161877"/>
              <a:gd name="connsiteY4" fmla="*/ 1167413 h 1297126"/>
              <a:gd name="connsiteX5" fmla="*/ 2032164 w 2161877"/>
              <a:gd name="connsiteY5" fmla="*/ 1297126 h 1297126"/>
              <a:gd name="connsiteX6" fmla="*/ 129713 w 2161877"/>
              <a:gd name="connsiteY6" fmla="*/ 1297126 h 1297126"/>
              <a:gd name="connsiteX7" fmla="*/ 0 w 2161877"/>
              <a:gd name="connsiteY7" fmla="*/ 1167413 h 1297126"/>
              <a:gd name="connsiteX8" fmla="*/ 0 w 2161877"/>
              <a:gd name="connsiteY8" fmla="*/ 129713 h 129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297126">
                <a:moveTo>
                  <a:pt x="0" y="129713"/>
                </a:moveTo>
                <a:cubicBezTo>
                  <a:pt x="0" y="58074"/>
                  <a:pt x="58074" y="0"/>
                  <a:pt x="129713" y="0"/>
                </a:cubicBezTo>
                <a:lnTo>
                  <a:pt x="2032164" y="0"/>
                </a:lnTo>
                <a:cubicBezTo>
                  <a:pt x="2103803" y="0"/>
                  <a:pt x="2161877" y="58074"/>
                  <a:pt x="2161877" y="129713"/>
                </a:cubicBezTo>
                <a:lnTo>
                  <a:pt x="2161877" y="1167413"/>
                </a:lnTo>
                <a:cubicBezTo>
                  <a:pt x="2161877" y="1239052"/>
                  <a:pt x="2103803" y="1297126"/>
                  <a:pt x="2032164" y="1297126"/>
                </a:cubicBezTo>
                <a:lnTo>
                  <a:pt x="129713" y="1297126"/>
                </a:lnTo>
                <a:cubicBezTo>
                  <a:pt x="58074" y="1297126"/>
                  <a:pt x="0" y="1239052"/>
                  <a:pt x="0" y="1167413"/>
                </a:cubicBezTo>
                <a:lnTo>
                  <a:pt x="0" y="129713"/>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622" tIns="125622" rIns="125622" bIns="125622" numCol="1" spcCol="1270" anchor="ctr" anchorCtr="0">
            <a:noAutofit/>
          </a:bodyPr>
          <a:lstStyle/>
          <a:p>
            <a:pPr algn="ctr" defTabSz="1022324">
              <a:lnSpc>
                <a:spcPct val="90000"/>
              </a:lnSpc>
              <a:spcBef>
                <a:spcPct val="0"/>
              </a:spcBef>
              <a:spcAft>
                <a:spcPct val="35000"/>
              </a:spcAft>
              <a:defRPr/>
            </a:pPr>
            <a:r>
              <a:rPr lang="en-US" sz="1000" b="1" dirty="0">
                <a:solidFill>
                  <a:sysClr val="windowText" lastClr="000000"/>
                </a:solidFill>
                <a:latin typeface="Franklin Gothic Book"/>
              </a:rPr>
              <a:t>Projected CAV rollout modality and trends in car ownership.</a:t>
            </a:r>
          </a:p>
        </p:txBody>
      </p:sp>
      <p:sp>
        <p:nvSpPr>
          <p:cNvPr id="47" name="Freeform: Shape 46">
            <a:extLst>
              <a:ext uri="{FF2B5EF4-FFF2-40B4-BE49-F238E27FC236}">
                <a16:creationId xmlns:a16="http://schemas.microsoft.com/office/drawing/2014/main" id="{AEACF690-957E-621D-19C1-55D9D6DC8FB2}"/>
              </a:ext>
            </a:extLst>
          </p:cNvPr>
          <p:cNvSpPr/>
          <p:nvPr/>
        </p:nvSpPr>
        <p:spPr>
          <a:xfrm rot="5400000">
            <a:off x="7636197" y="2058665"/>
            <a:ext cx="1059008"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solidFill>
              <a:srgbClr val="000000">
                <a:alpha val="36863"/>
              </a:srgbClr>
            </a:solidFill>
            <a:prstDash val="dash"/>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algn="ctr" defTabSz="844529">
              <a:lnSpc>
                <a:spcPct val="90000"/>
              </a:lnSpc>
              <a:spcBef>
                <a:spcPct val="0"/>
              </a:spcBef>
              <a:spcAft>
                <a:spcPct val="35000"/>
              </a:spcAft>
              <a:defRPr/>
            </a:pPr>
            <a:endParaRPr lang="en-US" dirty="0">
              <a:solidFill>
                <a:prstClr val="white"/>
              </a:solidFill>
              <a:latin typeface="Franklin Gothic Book"/>
            </a:endParaRPr>
          </a:p>
        </p:txBody>
      </p:sp>
      <p:sp>
        <p:nvSpPr>
          <p:cNvPr id="49" name="TextBox 48">
            <a:extLst>
              <a:ext uri="{FF2B5EF4-FFF2-40B4-BE49-F238E27FC236}">
                <a16:creationId xmlns:a16="http://schemas.microsoft.com/office/drawing/2014/main" id="{E84EF5D2-A9AC-6C54-CD06-27F18C81A579}"/>
              </a:ext>
            </a:extLst>
          </p:cNvPr>
          <p:cNvSpPr txBox="1"/>
          <p:nvPr/>
        </p:nvSpPr>
        <p:spPr>
          <a:xfrm>
            <a:off x="7682470" y="790735"/>
            <a:ext cx="1128812" cy="938719"/>
          </a:xfrm>
          <a:prstGeom prst="rect">
            <a:avLst/>
          </a:prstGeom>
          <a:noFill/>
        </p:spPr>
        <p:txBody>
          <a:bodyPr wrap="square" rtlCol="0">
            <a:spAutoFit/>
          </a:bodyPr>
          <a:lstStyle/>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Novelty</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Velocity</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Size</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Information</a:t>
            </a:r>
          </a:p>
          <a:p>
            <a:pPr marL="171446" indent="-171446" defTabSz="457189">
              <a:buFont typeface="Arial" panose="020B0604020202020204" pitchFamily="34" charset="0"/>
              <a:buChar char="•"/>
              <a:defRPr/>
            </a:pPr>
            <a:r>
              <a:rPr lang="en-US" sz="1100" b="1" dirty="0">
                <a:ln>
                  <a:solidFill>
                    <a:prstClr val="black"/>
                  </a:solidFill>
                  <a:prstDash val="sysDot"/>
                </a:ln>
                <a:solidFill>
                  <a:prstClr val="white">
                    <a:lumMod val="75000"/>
                  </a:prstClr>
                </a:solidFill>
                <a:latin typeface="Franklin Gothic Book"/>
              </a:rPr>
              <a:t>Response</a:t>
            </a:r>
          </a:p>
        </p:txBody>
      </p:sp>
      <p:sp>
        <p:nvSpPr>
          <p:cNvPr id="54" name="TextBox 53">
            <a:extLst>
              <a:ext uri="{FF2B5EF4-FFF2-40B4-BE49-F238E27FC236}">
                <a16:creationId xmlns:a16="http://schemas.microsoft.com/office/drawing/2014/main" id="{FD20E9D6-3F9C-653A-67D6-E2AAC75B7C67}"/>
              </a:ext>
            </a:extLst>
          </p:cNvPr>
          <p:cNvSpPr txBox="1"/>
          <p:nvPr/>
        </p:nvSpPr>
        <p:spPr>
          <a:xfrm>
            <a:off x="305845" y="4769085"/>
            <a:ext cx="2029892" cy="276999"/>
          </a:xfrm>
          <a:prstGeom prst="rect">
            <a:avLst/>
          </a:prstGeom>
          <a:noFill/>
        </p:spPr>
        <p:txBody>
          <a:bodyPr wrap="square" rtlCol="0">
            <a:spAutoFit/>
          </a:bodyPr>
          <a:lstStyle/>
          <a:p>
            <a:pPr algn="ctr" defTabSz="457189">
              <a:defRPr/>
            </a:pPr>
            <a:r>
              <a:rPr lang="en-US" sz="1200" b="1" dirty="0">
                <a:solidFill>
                  <a:prstClr val="black"/>
                </a:solidFill>
                <a:latin typeface="Franklin Gothic Book"/>
              </a:rPr>
              <a:t>Consequence severity rating</a:t>
            </a:r>
          </a:p>
        </p:txBody>
      </p:sp>
      <p:sp>
        <p:nvSpPr>
          <p:cNvPr id="5" name="Freeform: Shape 4">
            <a:extLst>
              <a:ext uri="{FF2B5EF4-FFF2-40B4-BE49-F238E27FC236}">
                <a16:creationId xmlns:a16="http://schemas.microsoft.com/office/drawing/2014/main" id="{78A5484F-0AE9-DA11-6306-35A18B5824DB}"/>
              </a:ext>
            </a:extLst>
          </p:cNvPr>
          <p:cNvSpPr/>
          <p:nvPr/>
        </p:nvSpPr>
        <p:spPr>
          <a:xfrm>
            <a:off x="2676192" y="270547"/>
            <a:ext cx="646194"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algn="ctr" defTabSz="844529">
              <a:lnSpc>
                <a:spcPct val="90000"/>
              </a:lnSpc>
              <a:spcBef>
                <a:spcPct val="0"/>
              </a:spcBef>
              <a:spcAft>
                <a:spcPct val="35000"/>
              </a:spcAft>
              <a:defRPr/>
            </a:pPr>
            <a:endParaRPr lang="en-US" dirty="0">
              <a:solidFill>
                <a:prstClr val="white"/>
              </a:solidFill>
              <a:latin typeface="Franklin Gothic Book"/>
            </a:endParaRPr>
          </a:p>
        </p:txBody>
      </p:sp>
      <p:sp>
        <p:nvSpPr>
          <p:cNvPr id="7" name="Arrow: Right 6">
            <a:extLst>
              <a:ext uri="{FF2B5EF4-FFF2-40B4-BE49-F238E27FC236}">
                <a16:creationId xmlns:a16="http://schemas.microsoft.com/office/drawing/2014/main" id="{7CE596C8-F452-2B79-8733-76644D09ACC4}"/>
              </a:ext>
            </a:extLst>
          </p:cNvPr>
          <p:cNvSpPr/>
          <p:nvPr/>
        </p:nvSpPr>
        <p:spPr>
          <a:xfrm rot="10800000">
            <a:off x="-4933" y="56807"/>
            <a:ext cx="1433559" cy="901205"/>
          </a:xfrm>
          <a:prstGeom prst="rightArrow">
            <a:avLst>
              <a:gd name="adj1" fmla="val 100000"/>
              <a:gd name="adj2" fmla="val 38697"/>
            </a:avLst>
          </a:prstGeom>
          <a:solidFill>
            <a:srgbClr val="D99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sp>
        <p:nvSpPr>
          <p:cNvPr id="26" name="Arrow: Right 25">
            <a:extLst>
              <a:ext uri="{FF2B5EF4-FFF2-40B4-BE49-F238E27FC236}">
                <a16:creationId xmlns:a16="http://schemas.microsoft.com/office/drawing/2014/main" id="{4F4252BE-A467-9E54-2A9D-76B110503FAC}"/>
              </a:ext>
            </a:extLst>
          </p:cNvPr>
          <p:cNvSpPr/>
          <p:nvPr/>
        </p:nvSpPr>
        <p:spPr>
          <a:xfrm>
            <a:off x="1415972" y="58640"/>
            <a:ext cx="1510373" cy="891749"/>
          </a:xfrm>
          <a:prstGeom prst="rightArrow">
            <a:avLst>
              <a:gd name="adj1" fmla="val 100000"/>
              <a:gd name="adj2" fmla="val 38697"/>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dirty="0">
              <a:solidFill>
                <a:prstClr val="white"/>
              </a:solidFill>
              <a:latin typeface="Franklin Gothic Book"/>
            </a:endParaRPr>
          </a:p>
        </p:txBody>
      </p:sp>
      <p:sp>
        <p:nvSpPr>
          <p:cNvPr id="28" name="Explosion: 14 Points 27">
            <a:extLst>
              <a:ext uri="{FF2B5EF4-FFF2-40B4-BE49-F238E27FC236}">
                <a16:creationId xmlns:a16="http://schemas.microsoft.com/office/drawing/2014/main" id="{8A60C329-1E53-B5EF-41CE-39276A01906B}"/>
              </a:ext>
            </a:extLst>
          </p:cNvPr>
          <p:cNvSpPr/>
          <p:nvPr/>
        </p:nvSpPr>
        <p:spPr>
          <a:xfrm>
            <a:off x="133314" y="97568"/>
            <a:ext cx="2671522" cy="887374"/>
          </a:xfrm>
          <a:prstGeom prst="irregularSeal2">
            <a:avLst/>
          </a:prstGeom>
          <a:solidFill>
            <a:srgbClr val="C05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prstClr val="white"/>
                </a:solidFill>
                <a:latin typeface="Segoe UI Emoji" panose="020B0502040204020203" pitchFamily="34" charset="0"/>
                <a:ea typeface="Segoe UI Emoji" panose="020B0502040204020203" pitchFamily="34" charset="0"/>
              </a:rPr>
              <a:t>Hazard (C1): CAVs increase private vehicle ownership</a:t>
            </a:r>
          </a:p>
        </p:txBody>
      </p:sp>
      <p:sp>
        <p:nvSpPr>
          <p:cNvPr id="29" name="TextBox 28">
            <a:extLst>
              <a:ext uri="{FF2B5EF4-FFF2-40B4-BE49-F238E27FC236}">
                <a16:creationId xmlns:a16="http://schemas.microsoft.com/office/drawing/2014/main" id="{79CCA947-6E59-4368-874A-9D5690EFB386}"/>
              </a:ext>
            </a:extLst>
          </p:cNvPr>
          <p:cNvSpPr txBox="1"/>
          <p:nvPr/>
        </p:nvSpPr>
        <p:spPr>
          <a:xfrm>
            <a:off x="3415631" y="34517"/>
            <a:ext cx="1043747" cy="307777"/>
          </a:xfrm>
          <a:prstGeom prst="rect">
            <a:avLst/>
          </a:prstGeom>
          <a:noFill/>
        </p:spPr>
        <p:txBody>
          <a:bodyPr wrap="none" rtlCol="0">
            <a:spAutoFit/>
          </a:bodyPr>
          <a:lstStyle/>
          <a:p>
            <a:pPr defTabSz="685800"/>
            <a:r>
              <a:rPr lang="en-US" sz="1400" b="1" dirty="0">
                <a:solidFill>
                  <a:srgbClr val="0070C0"/>
                </a:solidFill>
                <a:latin typeface="Calibri" panose="020F0502020204030204"/>
              </a:rPr>
              <a:t>‘Likelihood’</a:t>
            </a:r>
          </a:p>
        </p:txBody>
      </p:sp>
      <p:sp>
        <p:nvSpPr>
          <p:cNvPr id="30" name="TextBox 29">
            <a:extLst>
              <a:ext uri="{FF2B5EF4-FFF2-40B4-BE49-F238E27FC236}">
                <a16:creationId xmlns:a16="http://schemas.microsoft.com/office/drawing/2014/main" id="{73E28DB0-D098-786E-FC75-0A47FA74321D}"/>
              </a:ext>
            </a:extLst>
          </p:cNvPr>
          <p:cNvSpPr txBox="1"/>
          <p:nvPr/>
        </p:nvSpPr>
        <p:spPr>
          <a:xfrm>
            <a:off x="3313" y="1084844"/>
            <a:ext cx="1039067" cy="276999"/>
          </a:xfrm>
          <a:prstGeom prst="rect">
            <a:avLst/>
          </a:prstGeom>
          <a:noFill/>
        </p:spPr>
        <p:txBody>
          <a:bodyPr wrap="none" rtlCol="0">
            <a:spAutoFit/>
          </a:bodyPr>
          <a:lstStyle/>
          <a:p>
            <a:pPr defTabSz="685800"/>
            <a:r>
              <a:rPr lang="en-US" sz="1200" b="1" dirty="0">
                <a:solidFill>
                  <a:srgbClr val="C00000"/>
                </a:solidFill>
                <a:latin typeface="Calibri" panose="020F0502020204030204"/>
              </a:rPr>
              <a:t>Consequence</a:t>
            </a:r>
          </a:p>
        </p:txBody>
      </p:sp>
      <p:grpSp>
        <p:nvGrpSpPr>
          <p:cNvPr id="40" name="Group 39">
            <a:extLst>
              <a:ext uri="{FF2B5EF4-FFF2-40B4-BE49-F238E27FC236}">
                <a16:creationId xmlns:a16="http://schemas.microsoft.com/office/drawing/2014/main" id="{36BA1966-5B48-53A1-8528-75CC03D2BF12}"/>
              </a:ext>
            </a:extLst>
          </p:cNvPr>
          <p:cNvGrpSpPr/>
          <p:nvPr/>
        </p:nvGrpSpPr>
        <p:grpSpPr>
          <a:xfrm>
            <a:off x="4233600" y="1928471"/>
            <a:ext cx="2716253" cy="491649"/>
            <a:chOff x="3304273" y="1952979"/>
            <a:chExt cx="3051114" cy="737462"/>
          </a:xfrm>
        </p:grpSpPr>
        <p:pic>
          <p:nvPicPr>
            <p:cNvPr id="35" name="Picture 34">
              <a:extLst>
                <a:ext uri="{FF2B5EF4-FFF2-40B4-BE49-F238E27FC236}">
                  <a16:creationId xmlns:a16="http://schemas.microsoft.com/office/drawing/2014/main" id="{A986DC86-FBA2-DB38-188D-6C5283B3192F}"/>
                </a:ext>
              </a:extLst>
            </p:cNvPr>
            <p:cNvPicPr>
              <a:picLocks noChangeAspect="1"/>
            </p:cNvPicPr>
            <p:nvPr/>
          </p:nvPicPr>
          <p:blipFill>
            <a:blip r:embed="rId6"/>
            <a:stretch>
              <a:fillRect/>
            </a:stretch>
          </p:blipFill>
          <p:spPr>
            <a:xfrm>
              <a:off x="3304273" y="1952979"/>
              <a:ext cx="3051114" cy="737462"/>
            </a:xfrm>
            <a:prstGeom prst="rect">
              <a:avLst/>
            </a:prstGeom>
          </p:spPr>
        </p:pic>
        <p:sp>
          <p:nvSpPr>
            <p:cNvPr id="36" name="Oval 35">
              <a:extLst>
                <a:ext uri="{FF2B5EF4-FFF2-40B4-BE49-F238E27FC236}">
                  <a16:creationId xmlns:a16="http://schemas.microsoft.com/office/drawing/2014/main" id="{AF39564B-18D1-A2C7-95C9-9611A47FF9A0}"/>
                </a:ext>
              </a:extLst>
            </p:cNvPr>
            <p:cNvSpPr/>
            <p:nvPr/>
          </p:nvSpPr>
          <p:spPr>
            <a:xfrm>
              <a:off x="4510111" y="2399612"/>
              <a:ext cx="248313" cy="218315"/>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grpSp>
      <p:grpSp>
        <p:nvGrpSpPr>
          <p:cNvPr id="44" name="Group 43">
            <a:extLst>
              <a:ext uri="{FF2B5EF4-FFF2-40B4-BE49-F238E27FC236}">
                <a16:creationId xmlns:a16="http://schemas.microsoft.com/office/drawing/2014/main" id="{4189436F-C2F6-7B19-4570-1F23E7CF3934}"/>
              </a:ext>
            </a:extLst>
          </p:cNvPr>
          <p:cNvGrpSpPr/>
          <p:nvPr/>
        </p:nvGrpSpPr>
        <p:grpSpPr>
          <a:xfrm>
            <a:off x="125018" y="3560157"/>
            <a:ext cx="2421743" cy="1092563"/>
            <a:chOff x="153160" y="3501867"/>
            <a:chExt cx="2327288" cy="1092563"/>
          </a:xfrm>
        </p:grpSpPr>
        <p:pic>
          <p:nvPicPr>
            <p:cNvPr id="42" name="Picture 41">
              <a:extLst>
                <a:ext uri="{FF2B5EF4-FFF2-40B4-BE49-F238E27FC236}">
                  <a16:creationId xmlns:a16="http://schemas.microsoft.com/office/drawing/2014/main" id="{47BA7FF8-25E1-6032-3EF4-45187438754D}"/>
                </a:ext>
              </a:extLst>
            </p:cNvPr>
            <p:cNvPicPr>
              <a:picLocks noChangeAspect="1"/>
            </p:cNvPicPr>
            <p:nvPr/>
          </p:nvPicPr>
          <p:blipFill rotWithShape="1">
            <a:blip r:embed="rId7"/>
            <a:srcRect t="50171"/>
            <a:stretch/>
          </p:blipFill>
          <p:spPr>
            <a:xfrm>
              <a:off x="161132" y="3706373"/>
              <a:ext cx="2319316" cy="888057"/>
            </a:xfrm>
            <a:prstGeom prst="rect">
              <a:avLst/>
            </a:prstGeom>
          </p:spPr>
        </p:pic>
        <p:pic>
          <p:nvPicPr>
            <p:cNvPr id="43" name="Picture 42">
              <a:extLst>
                <a:ext uri="{FF2B5EF4-FFF2-40B4-BE49-F238E27FC236}">
                  <a16:creationId xmlns:a16="http://schemas.microsoft.com/office/drawing/2014/main" id="{CFA3AB87-289F-0846-C63D-416EE50DAB2A}"/>
                </a:ext>
              </a:extLst>
            </p:cNvPr>
            <p:cNvPicPr>
              <a:picLocks noChangeAspect="1"/>
            </p:cNvPicPr>
            <p:nvPr/>
          </p:nvPicPr>
          <p:blipFill rotWithShape="1">
            <a:blip r:embed="rId7"/>
            <a:srcRect b="87041"/>
            <a:stretch/>
          </p:blipFill>
          <p:spPr>
            <a:xfrm>
              <a:off x="153160" y="3501867"/>
              <a:ext cx="2319316" cy="230952"/>
            </a:xfrm>
            <a:prstGeom prst="rect">
              <a:avLst/>
            </a:prstGeom>
          </p:spPr>
        </p:pic>
      </p:grpSp>
      <p:sp>
        <p:nvSpPr>
          <p:cNvPr id="45" name="Oval 44">
            <a:extLst>
              <a:ext uri="{FF2B5EF4-FFF2-40B4-BE49-F238E27FC236}">
                <a16:creationId xmlns:a16="http://schemas.microsoft.com/office/drawing/2014/main" id="{2B886940-3711-CD45-31E5-B45B8FFB57CB}"/>
              </a:ext>
            </a:extLst>
          </p:cNvPr>
          <p:cNvSpPr/>
          <p:nvPr/>
        </p:nvSpPr>
        <p:spPr>
          <a:xfrm>
            <a:off x="230378" y="4130757"/>
            <a:ext cx="221061" cy="145546"/>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sp>
        <p:nvSpPr>
          <p:cNvPr id="46" name="Oval 45">
            <a:extLst>
              <a:ext uri="{FF2B5EF4-FFF2-40B4-BE49-F238E27FC236}">
                <a16:creationId xmlns:a16="http://schemas.microsoft.com/office/drawing/2014/main" id="{99DF1031-62B5-8757-8483-B1793E698F50}"/>
              </a:ext>
            </a:extLst>
          </p:cNvPr>
          <p:cNvSpPr/>
          <p:nvPr/>
        </p:nvSpPr>
        <p:spPr>
          <a:xfrm>
            <a:off x="6070135" y="3985211"/>
            <a:ext cx="722552" cy="376332"/>
          </a:xfrm>
          <a:prstGeom prst="ellipse">
            <a:avLst/>
          </a:prstGeom>
          <a:no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dirty="0">
              <a:solidFill>
                <a:prstClr val="white"/>
              </a:solidFill>
              <a:latin typeface="Calibri" panose="020F0502020204030204"/>
            </a:endParaRPr>
          </a:p>
        </p:txBody>
      </p:sp>
      <p:cxnSp>
        <p:nvCxnSpPr>
          <p:cNvPr id="51" name="Connector: Curved 50">
            <a:extLst>
              <a:ext uri="{FF2B5EF4-FFF2-40B4-BE49-F238E27FC236}">
                <a16:creationId xmlns:a16="http://schemas.microsoft.com/office/drawing/2014/main" id="{79F2BC41-3141-4FC7-79F8-4EE78F731B22}"/>
              </a:ext>
            </a:extLst>
          </p:cNvPr>
          <p:cNvCxnSpPr>
            <a:cxnSpLocks/>
            <a:stCxn id="36" idx="4"/>
          </p:cNvCxnSpPr>
          <p:nvPr/>
        </p:nvCxnSpPr>
        <p:spPr>
          <a:xfrm rot="16200000" flipH="1">
            <a:off x="5492612" y="2296791"/>
            <a:ext cx="863811" cy="1013783"/>
          </a:xfrm>
          <a:prstGeom prst="curvedConnector3">
            <a:avLst>
              <a:gd name="adj1" fmla="val 50000"/>
            </a:avLst>
          </a:prstGeom>
          <a:ln w="38100">
            <a:tailEnd type="triangle"/>
          </a:ln>
        </p:spPr>
        <p:style>
          <a:lnRef idx="2">
            <a:schemeClr val="dk1"/>
          </a:lnRef>
          <a:fillRef idx="0">
            <a:schemeClr val="dk1"/>
          </a:fillRef>
          <a:effectRef idx="1">
            <a:schemeClr val="dk1"/>
          </a:effectRef>
          <a:fontRef idx="minor">
            <a:schemeClr val="tx1"/>
          </a:fontRef>
        </p:style>
      </p:cxnSp>
      <p:sp>
        <p:nvSpPr>
          <p:cNvPr id="57" name="Freeform: Shape 56">
            <a:extLst>
              <a:ext uri="{FF2B5EF4-FFF2-40B4-BE49-F238E27FC236}">
                <a16:creationId xmlns:a16="http://schemas.microsoft.com/office/drawing/2014/main" id="{6A04B579-B7D5-F215-BC22-DDEBC0591F4B}"/>
              </a:ext>
            </a:extLst>
          </p:cNvPr>
          <p:cNvSpPr/>
          <p:nvPr/>
        </p:nvSpPr>
        <p:spPr>
          <a:xfrm rot="10800000">
            <a:off x="2536623" y="3979412"/>
            <a:ext cx="776800" cy="536146"/>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458317" y="428916"/>
                </a:moveTo>
                <a:lnTo>
                  <a:pt x="229158" y="428916"/>
                </a:lnTo>
                <a:lnTo>
                  <a:pt x="229158" y="536145"/>
                </a:lnTo>
                <a:lnTo>
                  <a:pt x="0" y="268072"/>
                </a:lnTo>
                <a:lnTo>
                  <a:pt x="229158" y="0"/>
                </a:lnTo>
                <a:lnTo>
                  <a:pt x="229158" y="107229"/>
                </a:lnTo>
                <a:lnTo>
                  <a:pt x="458317" y="107229"/>
                </a:lnTo>
                <a:lnTo>
                  <a:pt x="458317" y="428916"/>
                </a:lnTo>
                <a:close/>
              </a:path>
            </a:pathLst>
          </a:custGeom>
          <a:solidFill>
            <a:schemeClr val="accent2">
              <a:lumMod val="40000"/>
              <a:lumOff val="60000"/>
            </a:schemeClr>
          </a:solidFill>
          <a:ln w="28575">
            <a:solidFill>
              <a:schemeClr val="tx1"/>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37495" tIns="107230" rIns="0" bIns="107229" numCol="1" spcCol="1270" anchor="ctr" anchorCtr="0">
            <a:noAutofit/>
          </a:bodyPr>
          <a:lstStyle/>
          <a:p>
            <a:pPr algn="ctr" defTabSz="844529">
              <a:lnSpc>
                <a:spcPct val="90000"/>
              </a:lnSpc>
              <a:spcBef>
                <a:spcPct val="0"/>
              </a:spcBef>
              <a:spcAft>
                <a:spcPct val="35000"/>
              </a:spcAft>
              <a:defRPr/>
            </a:pPr>
            <a:endParaRPr lang="en-US" sz="1900" dirty="0">
              <a:solidFill>
                <a:prstClr val="white"/>
              </a:solidFill>
              <a:latin typeface="Franklin Gothic Book"/>
            </a:endParaRPr>
          </a:p>
        </p:txBody>
      </p:sp>
      <p:sp>
        <p:nvSpPr>
          <p:cNvPr id="48" name="Freeform: Shape 47">
            <a:extLst>
              <a:ext uri="{FF2B5EF4-FFF2-40B4-BE49-F238E27FC236}">
                <a16:creationId xmlns:a16="http://schemas.microsoft.com/office/drawing/2014/main" id="{F8D7C5E9-97FE-0CF4-83F5-1190B40BF322}"/>
              </a:ext>
            </a:extLst>
          </p:cNvPr>
          <p:cNvSpPr/>
          <p:nvPr/>
        </p:nvSpPr>
        <p:spPr>
          <a:xfrm rot="5400000">
            <a:off x="6311432" y="2397220"/>
            <a:ext cx="461011" cy="468697"/>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a:solidFill>
            <a:srgbClr val="4F81BD">
              <a:tint val="60000"/>
              <a:hueOff val="0"/>
              <a:satOff val="0"/>
              <a:lumOff val="0"/>
              <a:alphaOff val="0"/>
            </a:srgbClr>
          </a:solidFill>
          <a:ln w="28575">
            <a:solidFill>
              <a:sysClr val="windowText" lastClr="000000"/>
            </a:solidFill>
          </a:ln>
          <a:effectLst/>
        </p:spPr>
        <p:txBody>
          <a:bodyPr spcFirstLastPara="0" vert="horz" wrap="square" lIns="0" tIns="107229" rIns="137495" bIns="107229" numCol="1" spcCol="1270" anchor="ctr" anchorCtr="0">
            <a:noAutofit/>
          </a:bodyPr>
          <a:lstStyle/>
          <a:p>
            <a:pPr marL="0" marR="0" lvl="0" indent="0" algn="ctr" defTabSz="844550" eaLnBrk="1" fontAlgn="auto" latinLnBrk="0" hangingPunct="1">
              <a:lnSpc>
                <a:spcPct val="90000"/>
              </a:lnSpc>
              <a:spcBef>
                <a:spcPct val="0"/>
              </a:spcBef>
              <a:spcAft>
                <a:spcPct val="3500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Segoe UI Emoji" panose="020B0502040204020203" pitchFamily="34" charset="0"/>
              <a:ea typeface="Segoe UI Emoji" panose="020B0502040204020203" pitchFamily="34" charset="0"/>
              <a:cs typeface="+mn-cs"/>
            </a:endParaRPr>
          </a:p>
        </p:txBody>
      </p:sp>
      <p:cxnSp>
        <p:nvCxnSpPr>
          <p:cNvPr id="50" name="Connector: Curved 49">
            <a:extLst>
              <a:ext uri="{FF2B5EF4-FFF2-40B4-BE49-F238E27FC236}">
                <a16:creationId xmlns:a16="http://schemas.microsoft.com/office/drawing/2014/main" id="{0D9070F8-E497-60C2-C8C0-9B2E1BB0272C}"/>
              </a:ext>
            </a:extLst>
          </p:cNvPr>
          <p:cNvCxnSpPr>
            <a:cxnSpLocks/>
            <a:stCxn id="45" idx="0"/>
          </p:cNvCxnSpPr>
          <p:nvPr/>
        </p:nvCxnSpPr>
        <p:spPr>
          <a:xfrm rot="16200000" flipH="1">
            <a:off x="2319289" y="2152377"/>
            <a:ext cx="63872" cy="4020635"/>
          </a:xfrm>
          <a:prstGeom prst="curvedConnector4">
            <a:avLst>
              <a:gd name="adj1" fmla="val -960089"/>
              <a:gd name="adj2" fmla="val 57512"/>
            </a:avLst>
          </a:prstGeom>
          <a:ln w="38100">
            <a:tailEnd type="triangle"/>
          </a:ln>
        </p:spPr>
        <p:style>
          <a:lnRef idx="2">
            <a:schemeClr val="dk1"/>
          </a:lnRef>
          <a:fillRef idx="0">
            <a:schemeClr val="dk1"/>
          </a:fillRef>
          <a:effectRef idx="1">
            <a:schemeClr val="dk1"/>
          </a:effectRef>
          <a:fontRef idx="minor">
            <a:schemeClr val="tx1"/>
          </a:fontRef>
        </p:style>
      </p:cxnSp>
      <p:sp>
        <p:nvSpPr>
          <p:cNvPr id="8" name="Rectangle 7">
            <a:extLst>
              <a:ext uri="{FF2B5EF4-FFF2-40B4-BE49-F238E27FC236}">
                <a16:creationId xmlns:a16="http://schemas.microsoft.com/office/drawing/2014/main" id="{47F66813-F5FE-92D0-9866-BF0DF53A89FF}"/>
              </a:ext>
            </a:extLst>
          </p:cNvPr>
          <p:cNvSpPr/>
          <p:nvPr/>
        </p:nvSpPr>
        <p:spPr>
          <a:xfrm>
            <a:off x="0" y="0"/>
            <a:ext cx="2811905" cy="5143500"/>
          </a:xfrm>
          <a:prstGeom prst="rect">
            <a:avLst/>
          </a:prstGeom>
          <a:solidFill>
            <a:schemeClr val="bg1">
              <a:alpha val="8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8039112-5656-8EB0-9858-8A28790A94BA}"/>
              </a:ext>
            </a:extLst>
          </p:cNvPr>
          <p:cNvSpPr/>
          <p:nvPr/>
        </p:nvSpPr>
        <p:spPr>
          <a:xfrm>
            <a:off x="2732392" y="2401062"/>
            <a:ext cx="6322375" cy="2751765"/>
          </a:xfrm>
          <a:prstGeom prst="rect">
            <a:avLst/>
          </a:prstGeom>
          <a:solidFill>
            <a:schemeClr val="bg1">
              <a:alpha val="8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B482D4E-A506-878D-2062-7498D849D53D}"/>
              </a:ext>
            </a:extLst>
          </p:cNvPr>
          <p:cNvSpPr/>
          <p:nvPr/>
        </p:nvSpPr>
        <p:spPr>
          <a:xfrm>
            <a:off x="2811905" y="0"/>
            <a:ext cx="6242863" cy="242012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4789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429924" y="430954"/>
            <a:ext cx="8136556" cy="65130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r>
              <a:rPr lang="en-US" sz="2400" dirty="0">
                <a:latin typeface="Segoe UI Semibold" panose="020B0702040204020203" pitchFamily="34" charset="0"/>
                <a:cs typeface="Segoe UI Semibold" panose="020B0702040204020203" pitchFamily="34" charset="0"/>
              </a:rPr>
              <a:t>Signpost indicator-based LOC measure compares </a:t>
            </a:r>
            <a:r>
              <a:rPr lang="en-US" sz="2400" u="sng" dirty="0">
                <a:latin typeface="Segoe UI Semibold" panose="020B0702040204020203" pitchFamily="34" charset="0"/>
                <a:cs typeface="Segoe UI Semibold" panose="020B0702040204020203" pitchFamily="34" charset="0"/>
              </a:rPr>
              <a:t>current state </a:t>
            </a:r>
            <a:r>
              <a:rPr lang="en-US" sz="2400" dirty="0">
                <a:latin typeface="Segoe UI Semibold" panose="020B0702040204020203" pitchFamily="34" charset="0"/>
                <a:cs typeface="Segoe UI Semibold" panose="020B0702040204020203" pitchFamily="34" charset="0"/>
              </a:rPr>
              <a:t>versus </a:t>
            </a:r>
            <a:r>
              <a:rPr lang="en-US" sz="2400" u="sng" dirty="0">
                <a:latin typeface="Segoe UI Semibold" panose="020B0702040204020203" pitchFamily="34" charset="0"/>
                <a:cs typeface="Segoe UI Semibold" panose="020B0702040204020203" pitchFamily="34" charset="0"/>
              </a:rPr>
              <a:t>trends</a:t>
            </a:r>
            <a:r>
              <a:rPr lang="en-US" sz="2400" dirty="0">
                <a:latin typeface="Segoe UI Semibold" panose="020B0702040204020203" pitchFamily="34" charset="0"/>
                <a:cs typeface="Segoe UI Semibold" panose="020B0702040204020203" pitchFamily="34" charset="0"/>
              </a:rPr>
              <a:t> over time</a:t>
            </a:r>
          </a:p>
        </p:txBody>
      </p:sp>
      <p:sp>
        <p:nvSpPr>
          <p:cNvPr id="5" name="Text Placeholder 2">
            <a:extLst>
              <a:ext uri="{FF2B5EF4-FFF2-40B4-BE49-F238E27FC236}">
                <a16:creationId xmlns:a16="http://schemas.microsoft.com/office/drawing/2014/main" id="{5FFC8E50-2D19-92D3-5C8A-FA972B1C061B}"/>
              </a:ext>
            </a:extLst>
          </p:cNvPr>
          <p:cNvSpPr>
            <a:spLocks noGrp="1"/>
          </p:cNvSpPr>
          <p:nvPr>
            <p:ph type="body" sz="quarter" idx="10"/>
          </p:nvPr>
        </p:nvSpPr>
        <p:spPr>
          <a:xfrm>
            <a:off x="457200" y="1210365"/>
            <a:ext cx="8109280" cy="3550945"/>
          </a:xfrm>
        </p:spPr>
        <p:txBody>
          <a:bodyPr/>
          <a:lstStyle/>
          <a:p>
            <a:r>
              <a:rPr lang="en-US" sz="2000" dirty="0">
                <a:latin typeface="Segoe UI Emoji" panose="020B0502040204020203" pitchFamily="34" charset="0"/>
                <a:ea typeface="Segoe UI Emoji" panose="020B0502040204020203" pitchFamily="34" charset="0"/>
              </a:rPr>
              <a:t>This scaling privileges trends (rows) over current status (columns)</a:t>
            </a:r>
          </a:p>
          <a:p>
            <a:pPr>
              <a:spcBef>
                <a:spcPts val="1200"/>
              </a:spcBef>
            </a:pPr>
            <a:r>
              <a:rPr lang="en-US" sz="2000" dirty="0">
                <a:latin typeface="Segoe UI Emoji" panose="020B0502040204020203" pitchFamily="34" charset="0"/>
                <a:ea typeface="Segoe UI Emoji" panose="020B0502040204020203" pitchFamily="34" charset="0"/>
              </a:rPr>
              <a:t>Errs on the side of encouraging early attention and caution</a:t>
            </a:r>
          </a:p>
        </p:txBody>
      </p:sp>
      <p:graphicFrame>
        <p:nvGraphicFramePr>
          <p:cNvPr id="8" name="Table 7">
            <a:extLst>
              <a:ext uri="{FF2B5EF4-FFF2-40B4-BE49-F238E27FC236}">
                <a16:creationId xmlns:a16="http://schemas.microsoft.com/office/drawing/2014/main" id="{7E648CF7-9571-81F1-3615-132F166C1500}"/>
              </a:ext>
            </a:extLst>
          </p:cNvPr>
          <p:cNvGraphicFramePr>
            <a:graphicFrameLocks noGrp="1"/>
          </p:cNvGraphicFramePr>
          <p:nvPr>
            <p:extLst>
              <p:ext uri="{D42A27DB-BD31-4B8C-83A1-F6EECF244321}">
                <p14:modId xmlns:p14="http://schemas.microsoft.com/office/powerpoint/2010/main" val="1304441502"/>
              </p:ext>
            </p:extLst>
          </p:nvPr>
        </p:nvGraphicFramePr>
        <p:xfrm>
          <a:off x="457199" y="2381316"/>
          <a:ext cx="8109281" cy="2379357"/>
        </p:xfrm>
        <a:graphic>
          <a:graphicData uri="http://schemas.openxmlformats.org/drawingml/2006/table">
            <a:tbl>
              <a:tblPr firstRow="1" firstCol="1" bandRow="1"/>
              <a:tblGrid>
                <a:gridCol w="1644539">
                  <a:extLst>
                    <a:ext uri="{9D8B030D-6E8A-4147-A177-3AD203B41FA5}">
                      <a16:colId xmlns:a16="http://schemas.microsoft.com/office/drawing/2014/main" val="3985299848"/>
                    </a:ext>
                  </a:extLst>
                </a:gridCol>
                <a:gridCol w="1644539">
                  <a:extLst>
                    <a:ext uri="{9D8B030D-6E8A-4147-A177-3AD203B41FA5}">
                      <a16:colId xmlns:a16="http://schemas.microsoft.com/office/drawing/2014/main" val="787707150"/>
                    </a:ext>
                  </a:extLst>
                </a:gridCol>
                <a:gridCol w="1553807">
                  <a:extLst>
                    <a:ext uri="{9D8B030D-6E8A-4147-A177-3AD203B41FA5}">
                      <a16:colId xmlns:a16="http://schemas.microsoft.com/office/drawing/2014/main" val="722976401"/>
                    </a:ext>
                  </a:extLst>
                </a:gridCol>
                <a:gridCol w="1633198">
                  <a:extLst>
                    <a:ext uri="{9D8B030D-6E8A-4147-A177-3AD203B41FA5}">
                      <a16:colId xmlns:a16="http://schemas.microsoft.com/office/drawing/2014/main" val="64876874"/>
                    </a:ext>
                  </a:extLst>
                </a:gridCol>
                <a:gridCol w="1633198">
                  <a:extLst>
                    <a:ext uri="{9D8B030D-6E8A-4147-A177-3AD203B41FA5}">
                      <a16:colId xmlns:a16="http://schemas.microsoft.com/office/drawing/2014/main" val="1077156241"/>
                    </a:ext>
                  </a:extLst>
                </a:gridCol>
              </a:tblGrid>
              <a:tr h="348080">
                <a:tc rowSpan="2" gridSpan="2">
                  <a:txBody>
                    <a:bodyPr/>
                    <a:lstStyle/>
                    <a:p>
                      <a:pPr marL="0" marR="0" indent="0" algn="ctr">
                        <a:lnSpc>
                          <a:spcPct val="120000"/>
                        </a:lnSpc>
                        <a:spcBef>
                          <a:spcPts val="0"/>
                        </a:spcBef>
                        <a:spcAft>
                          <a:spcPts val="0"/>
                        </a:spcAft>
                      </a:pPr>
                      <a:r>
                        <a:rPr lang="en-US" sz="1500" dirty="0">
                          <a:solidFill>
                            <a:srgbClr val="000000"/>
                          </a:solidFill>
                          <a:effectLst/>
                          <a:latin typeface="Segoe UI Emoji" panose="020B0502040204020203" pitchFamily="34" charset="0"/>
                          <a:ea typeface="Segoe UI Emoji" panose="020B0502040204020203" pitchFamily="34" charset="0"/>
                        </a:rPr>
                        <a:t> </a:t>
                      </a:r>
                      <a:endParaRPr lang="en-US" sz="1700" dirty="0">
                        <a:effectLst/>
                        <a:latin typeface="Segoe UI Emoji" panose="020B0502040204020203" pitchFamily="34" charset="0"/>
                        <a:ea typeface="Segoe UI Emoji" panose="020B0502040204020203" pitchFamily="34" charset="0"/>
                      </a:endParaRPr>
                    </a:p>
                  </a:txBody>
                  <a:tcPr marL="90908" marR="90908" marT="45454" marB="454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3">
                  <a:txBody>
                    <a:bodyPr/>
                    <a:lstStyle/>
                    <a:p>
                      <a:pPr marL="0" marR="0" indent="0" algn="ctr">
                        <a:lnSpc>
                          <a:spcPct val="120000"/>
                        </a:lnSpc>
                        <a:spcBef>
                          <a:spcPts val="0"/>
                        </a:spcBef>
                        <a:spcAft>
                          <a:spcPts val="0"/>
                        </a:spcAft>
                      </a:pPr>
                      <a:r>
                        <a:rPr lang="en-US" sz="1500" b="1" i="1" u="sng" dirty="0">
                          <a:solidFill>
                            <a:srgbClr val="000000"/>
                          </a:solidFill>
                          <a:effectLst/>
                          <a:latin typeface="Segoe UI Emoji" panose="020B0502040204020203" pitchFamily="34" charset="0"/>
                          <a:ea typeface="Segoe UI Emoji" panose="020B0502040204020203" pitchFamily="34" charset="0"/>
                        </a:rPr>
                        <a:t>State</a:t>
                      </a:r>
                      <a:r>
                        <a:rPr lang="en-US" sz="1500" b="1" dirty="0">
                          <a:solidFill>
                            <a:srgbClr val="000000"/>
                          </a:solidFill>
                          <a:effectLst/>
                          <a:latin typeface="Segoe UI Emoji" panose="020B0502040204020203" pitchFamily="34" charset="0"/>
                          <a:ea typeface="Segoe UI Emoji" panose="020B0502040204020203" pitchFamily="34" charset="0"/>
                        </a:rPr>
                        <a:t> of Signpost Indicator</a:t>
                      </a:r>
                      <a:endParaRPr lang="en-US" sz="1700" dirty="0">
                        <a:effectLst/>
                        <a:latin typeface="Segoe UI Emoji" panose="020B0502040204020203" pitchFamily="34" charset="0"/>
                        <a:ea typeface="Segoe UI Emoji" panose="020B0502040204020203" pitchFamily="34" charset="0"/>
                      </a:endParaRPr>
                    </a:p>
                  </a:txBody>
                  <a:tcPr marL="90908" marR="90908" marT="45454" marB="454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3668091"/>
                  </a:ext>
                </a:extLst>
              </a:tr>
              <a:tr h="568419">
                <a:tc gridSpan="2" vMerge="1">
                  <a:txBody>
                    <a:bodyPr/>
                    <a:lstStyle/>
                    <a:p>
                      <a:endParaRPr lang="en-US"/>
                    </a:p>
                  </a:txBody>
                  <a:tcPr/>
                </a:tc>
                <a:tc hMerge="1" vMerge="1">
                  <a:txBody>
                    <a:bodyPr/>
                    <a:lstStyle/>
                    <a:p>
                      <a:endParaRPr lang="en-US"/>
                    </a:p>
                  </a:txBody>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On Target or within Tolerance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Out of Tolerance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Substantially Out of Tolerance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3686448"/>
                  </a:ext>
                </a:extLst>
              </a:tr>
              <a:tr h="361304">
                <a:tc rowSpan="4">
                  <a:txBody>
                    <a:bodyPr/>
                    <a:lstStyle/>
                    <a:p>
                      <a:pPr marL="0" marR="0" indent="0" algn="ctr">
                        <a:lnSpc>
                          <a:spcPct val="120000"/>
                        </a:lnSpc>
                        <a:spcBef>
                          <a:spcPts val="0"/>
                        </a:spcBef>
                        <a:spcAft>
                          <a:spcPts val="0"/>
                        </a:spcAft>
                      </a:pPr>
                      <a:r>
                        <a:rPr lang="en-US" sz="1300" b="1" i="1" u="sng" dirty="0">
                          <a:solidFill>
                            <a:srgbClr val="000000"/>
                          </a:solidFill>
                          <a:effectLst/>
                          <a:latin typeface="Segoe UI Emoji" panose="020B0502040204020203" pitchFamily="34" charset="0"/>
                          <a:ea typeface="Segoe UI Emoji" panose="020B0502040204020203" pitchFamily="34" charset="0"/>
                        </a:rPr>
                        <a:t>Trend</a:t>
                      </a:r>
                      <a:r>
                        <a:rPr lang="en-US" sz="1300" b="1" dirty="0">
                          <a:solidFill>
                            <a:srgbClr val="000000"/>
                          </a:solidFill>
                          <a:effectLst/>
                          <a:latin typeface="Segoe UI Emoji" panose="020B0502040204020203" pitchFamily="34" charset="0"/>
                          <a:ea typeface="Segoe UI Emoji" panose="020B0502040204020203" pitchFamily="34" charset="0"/>
                        </a:rPr>
                        <a:t> in Signpost Indicator</a:t>
                      </a:r>
                      <a:endParaRPr lang="en-US" sz="1500" dirty="0">
                        <a:effectLst/>
                        <a:latin typeface="Segoe UI Emoji" panose="020B0502040204020203" pitchFamily="34" charset="0"/>
                        <a:ea typeface="Segoe UI Emoji" panose="020B0502040204020203" pitchFamily="34" charset="0"/>
                      </a:endParaRPr>
                    </a:p>
                  </a:txBody>
                  <a:tcPr marL="90908" marR="90908" marT="45454" marB="454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Indiscernible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Moderate-2</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AAA"/>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High-3</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55"/>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Greatest-4</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04680900"/>
                  </a:ext>
                </a:extLst>
              </a:tr>
              <a:tr h="378946">
                <a:tc vMerge="1">
                  <a:txBody>
                    <a:bodyPr/>
                    <a:lstStyle/>
                    <a:p>
                      <a:endParaRPr lang="en-US"/>
                    </a:p>
                  </a:txBody>
                  <a:tcPr/>
                </a:tc>
                <a:tc>
                  <a:txBody>
                    <a:bodyPr/>
                    <a:lstStyle/>
                    <a:p>
                      <a:pPr marL="0" marR="0" indent="0">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Strongly Negative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High-3</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55"/>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Greatest-4</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Greatest-4</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17129164"/>
                  </a:ext>
                </a:extLst>
              </a:tr>
              <a:tr h="361304">
                <a:tc vMerge="1">
                  <a:txBody>
                    <a:bodyPr/>
                    <a:lstStyle/>
                    <a:p>
                      <a:endParaRPr lang="en-US"/>
                    </a:p>
                  </a:txBody>
                  <a:tcPr/>
                </a:tc>
                <a:tc>
                  <a:txBody>
                    <a:bodyPr/>
                    <a:lstStyle/>
                    <a:p>
                      <a:pPr marL="0" marR="0" indent="0">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Mildly Negative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Moderate-2</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AAA"/>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High-3</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55"/>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High-3</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55"/>
                    </a:solidFill>
                  </a:tcPr>
                </a:tc>
                <a:extLst>
                  <a:ext uri="{0D108BD9-81ED-4DB2-BD59-A6C34878D82A}">
                    <a16:rowId xmlns:a16="http://schemas.microsoft.com/office/drawing/2014/main" val="3848074069"/>
                  </a:ext>
                </a:extLst>
              </a:tr>
              <a:tr h="361304">
                <a:tc vMerge="1">
                  <a:txBody>
                    <a:bodyPr/>
                    <a:lstStyle/>
                    <a:p>
                      <a:endParaRPr lang="en-US"/>
                    </a:p>
                  </a:txBody>
                  <a:tcPr/>
                </a:tc>
                <a:tc>
                  <a:txBody>
                    <a:bodyPr/>
                    <a:lstStyle/>
                    <a:p>
                      <a:pPr marL="0" marR="0" indent="0">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Positive</a:t>
                      </a:r>
                      <a:endParaRPr lang="en-US" sz="1700"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Low-1</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Moderate-2</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AAA"/>
                    </a:solidFill>
                  </a:tcPr>
                </a:tc>
                <a:tc>
                  <a:txBody>
                    <a:bodyPr/>
                    <a:lstStyle/>
                    <a:p>
                      <a:pPr marL="0" marR="0" indent="0" algn="ctr">
                        <a:lnSpc>
                          <a:spcPct val="120000"/>
                        </a:lnSpc>
                        <a:spcBef>
                          <a:spcPts val="0"/>
                        </a:spcBef>
                        <a:spcAft>
                          <a:spcPts val="0"/>
                        </a:spcAft>
                      </a:pPr>
                      <a:r>
                        <a:rPr lang="en-US" sz="1500" b="1" dirty="0">
                          <a:solidFill>
                            <a:srgbClr val="000000"/>
                          </a:solidFill>
                          <a:effectLst/>
                          <a:latin typeface="Segoe UI Emoji" panose="020B0502040204020203" pitchFamily="34" charset="0"/>
                          <a:ea typeface="Segoe UI Emoji" panose="020B0502040204020203" pitchFamily="34" charset="0"/>
                        </a:rPr>
                        <a:t>Moderate-2</a:t>
                      </a:r>
                      <a:endParaRPr lang="en-US" sz="1700" b="1" dirty="0">
                        <a:effectLst/>
                        <a:latin typeface="Segoe UI Emoji" panose="020B0502040204020203" pitchFamily="34" charset="0"/>
                        <a:ea typeface="Segoe UI Emoji" panose="020B0502040204020203" pitchFamily="34" charset="0"/>
                      </a:endParaRPr>
                    </a:p>
                  </a:txBody>
                  <a:tcPr marL="71052" marR="710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AAA"/>
                    </a:solidFill>
                  </a:tcPr>
                </a:tc>
                <a:extLst>
                  <a:ext uri="{0D108BD9-81ED-4DB2-BD59-A6C34878D82A}">
                    <a16:rowId xmlns:a16="http://schemas.microsoft.com/office/drawing/2014/main" val="1092344123"/>
                  </a:ext>
                </a:extLst>
              </a:tr>
            </a:tbl>
          </a:graphicData>
        </a:graphic>
      </p:graphicFrame>
    </p:spTree>
    <p:extLst>
      <p:ext uri="{BB962C8B-B14F-4D97-AF65-F5344CB8AC3E}">
        <p14:creationId xmlns:p14="http://schemas.microsoft.com/office/powerpoint/2010/main" val="97494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941401B-B684-EA72-6CCA-209BDFBA83DB}"/>
              </a:ext>
            </a:extLst>
          </p:cNvPr>
          <p:cNvSpPr txBox="1">
            <a:spLocks/>
          </p:cNvSpPr>
          <p:nvPr/>
        </p:nvSpPr>
        <p:spPr>
          <a:xfrm>
            <a:off x="429924" y="430954"/>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Objectives of this research as stated in RFP:</a:t>
            </a:r>
          </a:p>
        </p:txBody>
      </p:sp>
      <p:graphicFrame>
        <p:nvGraphicFramePr>
          <p:cNvPr id="3" name="Text Placeholder 2">
            <a:extLst>
              <a:ext uri="{FF2B5EF4-FFF2-40B4-BE49-F238E27FC236}">
                <a16:creationId xmlns:a16="http://schemas.microsoft.com/office/drawing/2014/main" id="{D81EB204-44A2-7E4D-6173-AA1FAEC9E8A6}"/>
              </a:ext>
            </a:extLst>
          </p:cNvPr>
          <p:cNvGraphicFramePr/>
          <p:nvPr>
            <p:extLst>
              <p:ext uri="{D42A27DB-BD31-4B8C-83A1-F6EECF244321}">
                <p14:modId xmlns:p14="http://schemas.microsoft.com/office/powerpoint/2010/main" val="2511551748"/>
              </p:ext>
            </p:extLst>
          </p:nvPr>
        </p:nvGraphicFramePr>
        <p:xfrm>
          <a:off x="457200" y="1063228"/>
          <a:ext cx="8229600" cy="373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251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429924" y="430954"/>
            <a:ext cx="8136556" cy="65130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Characteristics-based LOC balances categories of current </a:t>
            </a:r>
            <a:br>
              <a:rPr lang="en-US" sz="2400" dirty="0">
                <a:latin typeface="Segoe UI Semibold" panose="020B0702040204020203" pitchFamily="34" charset="0"/>
                <a:cs typeface="Segoe UI Semibold" panose="020B0702040204020203" pitchFamily="34" charset="0"/>
              </a:rPr>
            </a:br>
            <a:r>
              <a:rPr lang="en-US" sz="2400" dirty="0">
                <a:latin typeface="Segoe UI Semibold" panose="020B0702040204020203" pitchFamily="34" charset="0"/>
                <a:cs typeface="Segoe UI Semibold" panose="020B0702040204020203" pitchFamily="34" charset="0"/>
              </a:rPr>
              <a:t>knowledge with simple set of decision criteria</a:t>
            </a:r>
          </a:p>
        </p:txBody>
      </p:sp>
      <p:graphicFrame>
        <p:nvGraphicFramePr>
          <p:cNvPr id="6" name="Table 5">
            <a:extLst>
              <a:ext uri="{FF2B5EF4-FFF2-40B4-BE49-F238E27FC236}">
                <a16:creationId xmlns:a16="http://schemas.microsoft.com/office/drawing/2014/main" id="{5552996E-8BA8-015D-C98C-D566EABBFF36}"/>
              </a:ext>
            </a:extLst>
          </p:cNvPr>
          <p:cNvGraphicFramePr>
            <a:graphicFrameLocks noGrp="1"/>
          </p:cNvGraphicFramePr>
          <p:nvPr>
            <p:extLst>
              <p:ext uri="{D42A27DB-BD31-4B8C-83A1-F6EECF244321}">
                <p14:modId xmlns:p14="http://schemas.microsoft.com/office/powerpoint/2010/main" val="1876844002"/>
              </p:ext>
            </p:extLst>
          </p:nvPr>
        </p:nvGraphicFramePr>
        <p:xfrm>
          <a:off x="4103070" y="1138325"/>
          <a:ext cx="4931508" cy="3730541"/>
        </p:xfrm>
        <a:graphic>
          <a:graphicData uri="http://schemas.openxmlformats.org/drawingml/2006/table">
            <a:tbl>
              <a:tblPr firstRow="1" firstCol="1" bandRow="1"/>
              <a:tblGrid>
                <a:gridCol w="672130">
                  <a:extLst>
                    <a:ext uri="{9D8B030D-6E8A-4147-A177-3AD203B41FA5}">
                      <a16:colId xmlns:a16="http://schemas.microsoft.com/office/drawing/2014/main" val="4293895812"/>
                    </a:ext>
                  </a:extLst>
                </a:gridCol>
                <a:gridCol w="401983">
                  <a:extLst>
                    <a:ext uri="{9D8B030D-6E8A-4147-A177-3AD203B41FA5}">
                      <a16:colId xmlns:a16="http://schemas.microsoft.com/office/drawing/2014/main" val="3448040768"/>
                    </a:ext>
                  </a:extLst>
                </a:gridCol>
                <a:gridCol w="3857395">
                  <a:extLst>
                    <a:ext uri="{9D8B030D-6E8A-4147-A177-3AD203B41FA5}">
                      <a16:colId xmlns:a16="http://schemas.microsoft.com/office/drawing/2014/main" val="1699089568"/>
                    </a:ext>
                  </a:extLst>
                </a:gridCol>
              </a:tblGrid>
              <a:tr h="167464">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DIMENSION</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SCALE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QUALITATIVE ASSESSMENT GUIDELINE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551077"/>
                  </a:ext>
                </a:extLst>
              </a:tr>
              <a:tr h="167464">
                <a:tc rowSpan="4">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Novelty</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4</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Many innovative elements embodied in a pre-existing form</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5282210"/>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3</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Entirely innovative technology embodied in a new form</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20636"/>
                  </a:ext>
                </a:extLst>
              </a:tr>
              <a:tr h="269642">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2</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Some innovative technologies embodied within existing, customary modes and processes</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397631"/>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1</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Few novel elements involved</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448167"/>
                  </a:ext>
                </a:extLst>
              </a:tr>
              <a:tr h="167464">
                <a:tc rowSpan="4">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Velocity</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4</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Adoption rate is high; potential market is large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2330701473"/>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3</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Adoption rate is high, potential market may be small</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2391654900"/>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2</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Adoption rate is low, potential market may be large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4161848756"/>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1</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Adoption rate is low, potential market is small</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3288477058"/>
                  </a:ext>
                </a:extLst>
              </a:tr>
              <a:tr h="167464">
                <a:tc rowSpan="4">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Size         (affected)</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4</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Direct and indirect effects from hazard could affect total group</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083170"/>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3</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Direct and indirect effects from hazard could affect sizable group </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6770688"/>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2</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Direct and indirect effects from hazard could affect small group</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510819"/>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1</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Little or no effect to be expected beyond a narrow minimum</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072986"/>
                  </a:ext>
                </a:extLst>
              </a:tr>
              <a:tr h="167464">
                <a:tc rowSpan="4">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Information</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4</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Little or no information available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4224346395"/>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3</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Information gathering requires outreach to other agencies and early adopters</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3664830913"/>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2</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Information available on selected basis in published literature or on-line sources</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803049691"/>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1</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Little or no concern about access to useful and timely information</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2510426695"/>
                  </a:ext>
                </a:extLst>
              </a:tr>
              <a:tr h="167464">
                <a:tc rowSpan="4">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Response</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4</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Mitigating consequence may be so challenging that adaptation is required</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1178818"/>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3</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Mitigation requires acquiring new capability, resources, or external partnership</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458342"/>
                  </a:ext>
                </a:extLst>
              </a:tr>
              <a:tr h="167464">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2</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Mitigation requires developing mitigation response to address</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514114"/>
                  </a:ext>
                </a:extLst>
              </a:tr>
              <a:tr h="269642">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1</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Little or no concern about ability to mitigate or minimize in a timely manner -or- N/A</a:t>
                      </a:r>
                      <a:endParaRPr lang="en-US" sz="900" b="1" dirty="0">
                        <a:effectLst/>
                        <a:latin typeface="Segoe UI Emoji" panose="020B0502040204020203" pitchFamily="34" charset="0"/>
                        <a:ea typeface="Segoe UI Emoji" panose="020B0502040204020203" pitchFamily="34" charset="0"/>
                      </a:endParaRPr>
                    </a:p>
                  </a:txBody>
                  <a:tcPr marL="52424" marR="524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347433"/>
                  </a:ext>
                </a:extLst>
              </a:tr>
            </a:tbl>
          </a:graphicData>
        </a:graphic>
      </p:graphicFrame>
      <p:sp>
        <p:nvSpPr>
          <p:cNvPr id="7" name="Text Placeholder 2">
            <a:extLst>
              <a:ext uri="{FF2B5EF4-FFF2-40B4-BE49-F238E27FC236}">
                <a16:creationId xmlns:a16="http://schemas.microsoft.com/office/drawing/2014/main" id="{C30F595D-A267-F8B1-46E5-AF3AC3458125}"/>
              </a:ext>
            </a:extLst>
          </p:cNvPr>
          <p:cNvSpPr>
            <a:spLocks noGrp="1"/>
          </p:cNvSpPr>
          <p:nvPr>
            <p:ph type="body" sz="quarter" idx="10"/>
          </p:nvPr>
        </p:nvSpPr>
        <p:spPr>
          <a:xfrm>
            <a:off x="429924" y="1138325"/>
            <a:ext cx="3475050" cy="3698081"/>
          </a:xfrm>
        </p:spPr>
        <p:txBody>
          <a:bodyPr/>
          <a:lstStyle/>
          <a:p>
            <a:pPr marL="342900" marR="0" lvl="0" indent="-342900" rtl="0">
              <a:spcBef>
                <a:spcPts val="800"/>
              </a:spcBef>
              <a:spcAft>
                <a:spcPts val="800"/>
              </a:spcAft>
              <a:buFont typeface="Symbol" panose="05050102010706020507" pitchFamily="18" charset="2"/>
              <a:buChar char=""/>
            </a:pPr>
            <a:r>
              <a:rPr lang="en-US" sz="1400" dirty="0">
                <a:effectLst/>
                <a:latin typeface="Segoe UI Emoji" panose="020B0502040204020203" pitchFamily="34" charset="0"/>
                <a:ea typeface="Segoe UI Emoji" panose="020B0502040204020203" pitchFamily="34" charset="0"/>
              </a:rPr>
              <a:t>If </a:t>
            </a:r>
            <a:r>
              <a:rPr lang="en-US" sz="1400" b="1" dirty="0">
                <a:solidFill>
                  <a:schemeClr val="tx2"/>
                </a:solidFill>
                <a:effectLst/>
                <a:latin typeface="Segoe UI Emoji" panose="020B0502040204020203" pitchFamily="34" charset="0"/>
                <a:ea typeface="Segoe UI Emoji" panose="020B0502040204020203" pitchFamily="34" charset="0"/>
              </a:rPr>
              <a:t>“Response” </a:t>
            </a:r>
            <a:r>
              <a:rPr lang="en-US" sz="1400" dirty="0">
                <a:effectLst/>
                <a:latin typeface="Segoe UI Emoji" panose="020B0502040204020203" pitchFamily="34" charset="0"/>
                <a:ea typeface="Segoe UI Emoji" panose="020B0502040204020203" pitchFamily="34" charset="0"/>
              </a:rPr>
              <a:t>and </a:t>
            </a:r>
            <a:r>
              <a:rPr lang="en-US" sz="1400" b="1" dirty="0">
                <a:solidFill>
                  <a:schemeClr val="tx2"/>
                </a:solidFill>
                <a:effectLst/>
                <a:latin typeface="Segoe UI Emoji" panose="020B0502040204020203" pitchFamily="34" charset="0"/>
                <a:ea typeface="Segoe UI Emoji" panose="020B0502040204020203" pitchFamily="34" charset="0"/>
              </a:rPr>
              <a:t>“Velocity” </a:t>
            </a:r>
            <a:r>
              <a:rPr lang="en-US" sz="1400" dirty="0">
                <a:effectLst/>
                <a:latin typeface="Segoe UI Emoji" panose="020B0502040204020203" pitchFamily="34" charset="0"/>
                <a:ea typeface="Segoe UI Emoji" panose="020B0502040204020203" pitchFamily="34" charset="0"/>
              </a:rPr>
              <a:t>are both </a:t>
            </a:r>
            <a:r>
              <a:rPr lang="en-US" sz="1400" b="1" dirty="0">
                <a:solidFill>
                  <a:schemeClr val="tx2"/>
                </a:solidFill>
                <a:effectLst/>
                <a:latin typeface="Segoe UI Emoji" panose="020B0502040204020203" pitchFamily="34" charset="0"/>
                <a:ea typeface="Segoe UI Emoji" panose="020B0502040204020203" pitchFamily="34" charset="0"/>
              </a:rPr>
              <a:t>3</a:t>
            </a:r>
            <a:r>
              <a:rPr lang="en-US" sz="1400" dirty="0">
                <a:effectLst/>
                <a:latin typeface="Segoe UI Emoji" panose="020B0502040204020203" pitchFamily="34" charset="0"/>
                <a:ea typeface="Segoe UI Emoji" panose="020B0502040204020203" pitchFamily="34" charset="0"/>
              </a:rPr>
              <a:t> or </a:t>
            </a:r>
            <a:r>
              <a:rPr lang="en-US" sz="1400" b="1" dirty="0">
                <a:solidFill>
                  <a:schemeClr val="tx2"/>
                </a:solidFill>
                <a:effectLst/>
                <a:latin typeface="Segoe UI Emoji" panose="020B0502040204020203" pitchFamily="34" charset="0"/>
                <a:ea typeface="Segoe UI Emoji" panose="020B0502040204020203" pitchFamily="34" charset="0"/>
              </a:rPr>
              <a:t>4</a:t>
            </a:r>
            <a:r>
              <a:rPr lang="en-US" sz="1400" dirty="0">
                <a:effectLst/>
                <a:latin typeface="Segoe UI Emoji" panose="020B0502040204020203" pitchFamily="34" charset="0"/>
                <a:ea typeface="Segoe UI Emoji" panose="020B0502040204020203" pitchFamily="34" charset="0"/>
              </a:rPr>
              <a:t>, the CB-LOC measure should be set at an overall value of </a:t>
            </a:r>
            <a:r>
              <a:rPr lang="en-US" sz="1400" b="1" dirty="0">
                <a:solidFill>
                  <a:schemeClr val="tx2"/>
                </a:solidFill>
                <a:effectLst/>
                <a:latin typeface="Segoe UI Emoji" panose="020B0502040204020203" pitchFamily="34" charset="0"/>
                <a:ea typeface="Segoe UI Emoji" panose="020B0502040204020203" pitchFamily="34" charset="0"/>
              </a:rPr>
              <a:t>4</a:t>
            </a:r>
            <a:r>
              <a:rPr lang="en-US" sz="1400" dirty="0">
                <a:effectLst/>
                <a:latin typeface="Segoe UI Emoji" panose="020B0502040204020203" pitchFamily="34" charset="0"/>
                <a:ea typeface="Segoe UI Emoji" panose="020B0502040204020203" pitchFamily="34" charset="0"/>
              </a:rPr>
              <a:t>;</a:t>
            </a:r>
          </a:p>
          <a:p>
            <a:pPr marL="342900" marR="0" lvl="0" indent="-342900">
              <a:spcBef>
                <a:spcPts val="800"/>
              </a:spcBef>
              <a:spcAft>
                <a:spcPts val="800"/>
              </a:spcAft>
              <a:buFont typeface="Symbol" panose="05050102010706020507" pitchFamily="18" charset="2"/>
              <a:buChar char=""/>
            </a:pPr>
            <a:r>
              <a:rPr lang="en-US" sz="1400" dirty="0">
                <a:effectLst/>
                <a:latin typeface="Segoe UI Emoji" panose="020B0502040204020203" pitchFamily="34" charset="0"/>
                <a:ea typeface="Segoe UI Emoji" panose="020B0502040204020203" pitchFamily="34" charset="0"/>
              </a:rPr>
              <a:t>If </a:t>
            </a:r>
            <a:r>
              <a:rPr lang="en-US" sz="1400" b="1" dirty="0">
                <a:solidFill>
                  <a:schemeClr val="tx2"/>
                </a:solidFill>
                <a:effectLst/>
                <a:latin typeface="Segoe UI Emoji" panose="020B0502040204020203" pitchFamily="34" charset="0"/>
                <a:ea typeface="Segoe UI Emoji" panose="020B0502040204020203" pitchFamily="34" charset="0"/>
              </a:rPr>
              <a:t>“Response” </a:t>
            </a:r>
            <a:r>
              <a:rPr lang="en-US" sz="1400" dirty="0">
                <a:effectLst/>
                <a:latin typeface="Segoe UI Emoji" panose="020B0502040204020203" pitchFamily="34" charset="0"/>
                <a:ea typeface="Segoe UI Emoji" panose="020B0502040204020203" pitchFamily="34" charset="0"/>
              </a:rPr>
              <a:t>alone is a </a:t>
            </a:r>
            <a:r>
              <a:rPr lang="en-US" sz="1400" b="1" dirty="0">
                <a:solidFill>
                  <a:schemeClr val="tx2"/>
                </a:solidFill>
                <a:effectLst/>
                <a:latin typeface="Segoe UI Emoji" panose="020B0502040204020203" pitchFamily="34" charset="0"/>
                <a:ea typeface="Segoe UI Emoji" panose="020B0502040204020203" pitchFamily="34" charset="0"/>
              </a:rPr>
              <a:t>3</a:t>
            </a:r>
            <a:r>
              <a:rPr lang="en-US" sz="1400" dirty="0">
                <a:effectLst/>
                <a:latin typeface="Segoe UI Emoji" panose="020B0502040204020203" pitchFamily="34" charset="0"/>
                <a:ea typeface="Segoe UI Emoji" panose="020B0502040204020203" pitchFamily="34" charset="0"/>
              </a:rPr>
              <a:t> or </a:t>
            </a:r>
            <a:r>
              <a:rPr lang="en-US" sz="1400" b="1" dirty="0">
                <a:solidFill>
                  <a:schemeClr val="tx2"/>
                </a:solidFill>
                <a:effectLst/>
                <a:latin typeface="Segoe UI Emoji" panose="020B0502040204020203" pitchFamily="34" charset="0"/>
                <a:ea typeface="Segoe UI Emoji" panose="020B0502040204020203" pitchFamily="34" charset="0"/>
              </a:rPr>
              <a:t>4</a:t>
            </a:r>
            <a:r>
              <a:rPr lang="en-US" sz="1400" dirty="0">
                <a:effectLst/>
                <a:latin typeface="Segoe UI Emoji" panose="020B0502040204020203" pitchFamily="34" charset="0"/>
                <a:ea typeface="Segoe UI Emoji" panose="020B0502040204020203" pitchFamily="34" charset="0"/>
              </a:rPr>
              <a:t>, the CB-LOC measure should be set at an overall value of </a:t>
            </a:r>
            <a:r>
              <a:rPr lang="en-US" sz="1400" b="1" dirty="0">
                <a:solidFill>
                  <a:schemeClr val="tx2"/>
                </a:solidFill>
                <a:effectLst/>
                <a:latin typeface="Segoe UI Emoji" panose="020B0502040204020203" pitchFamily="34" charset="0"/>
                <a:ea typeface="Segoe UI Emoji" panose="020B0502040204020203" pitchFamily="34" charset="0"/>
              </a:rPr>
              <a:t>3</a:t>
            </a:r>
            <a:r>
              <a:rPr lang="en-US" sz="1400" dirty="0">
                <a:effectLst/>
                <a:latin typeface="Segoe UI Emoji" panose="020B0502040204020203" pitchFamily="34" charset="0"/>
                <a:ea typeface="Segoe UI Emoji" panose="020B0502040204020203" pitchFamily="34" charset="0"/>
              </a:rPr>
              <a:t>;</a:t>
            </a:r>
          </a:p>
          <a:p>
            <a:pPr marL="342900" marR="0" lvl="0" indent="-342900">
              <a:spcBef>
                <a:spcPts val="800"/>
              </a:spcBef>
              <a:spcAft>
                <a:spcPts val="800"/>
              </a:spcAft>
              <a:buFont typeface="Symbol" panose="05050102010706020507" pitchFamily="18" charset="2"/>
              <a:buChar char=""/>
            </a:pPr>
            <a:r>
              <a:rPr lang="en-US" sz="1400" dirty="0">
                <a:effectLst/>
                <a:latin typeface="Segoe UI Emoji" panose="020B0502040204020203" pitchFamily="34" charset="0"/>
                <a:ea typeface="Segoe UI Emoji" panose="020B0502040204020203" pitchFamily="34" charset="0"/>
              </a:rPr>
              <a:t>If </a:t>
            </a:r>
            <a:r>
              <a:rPr lang="en-US" sz="1400" b="1" dirty="0">
                <a:solidFill>
                  <a:schemeClr val="tx2"/>
                </a:solidFill>
                <a:effectLst/>
                <a:latin typeface="Segoe UI Emoji" panose="020B0502040204020203" pitchFamily="34" charset="0"/>
                <a:ea typeface="Segoe UI Emoji" panose="020B0502040204020203" pitchFamily="34" charset="0"/>
              </a:rPr>
              <a:t>“Response” </a:t>
            </a:r>
            <a:r>
              <a:rPr lang="en-US" sz="1400" dirty="0">
                <a:effectLst/>
                <a:latin typeface="Segoe UI Emoji" panose="020B0502040204020203" pitchFamily="34" charset="0"/>
                <a:ea typeface="Segoe UI Emoji" panose="020B0502040204020203" pitchFamily="34" charset="0"/>
              </a:rPr>
              <a:t>is rated </a:t>
            </a:r>
            <a:r>
              <a:rPr lang="en-US" sz="1400" b="1" dirty="0">
                <a:solidFill>
                  <a:schemeClr val="tx2"/>
                </a:solidFill>
                <a:effectLst/>
                <a:latin typeface="Segoe UI Emoji" panose="020B0502040204020203" pitchFamily="34" charset="0"/>
                <a:ea typeface="Segoe UI Emoji" panose="020B0502040204020203" pitchFamily="34" charset="0"/>
              </a:rPr>
              <a:t>1</a:t>
            </a:r>
            <a:r>
              <a:rPr lang="en-US" sz="1400" dirty="0">
                <a:effectLst/>
                <a:latin typeface="Segoe UI Emoji" panose="020B0502040204020203" pitchFamily="34" charset="0"/>
                <a:ea typeface="Segoe UI Emoji" panose="020B0502040204020203" pitchFamily="34" charset="0"/>
              </a:rPr>
              <a:t>, the CB-LOC measure should be set at an overall value of </a:t>
            </a:r>
            <a:r>
              <a:rPr lang="en-US" sz="1400" b="1" dirty="0">
                <a:solidFill>
                  <a:schemeClr val="tx2"/>
                </a:solidFill>
                <a:effectLst/>
                <a:latin typeface="Segoe UI Emoji" panose="020B0502040204020203" pitchFamily="34" charset="0"/>
                <a:ea typeface="Segoe UI Emoji" panose="020B0502040204020203" pitchFamily="34" charset="0"/>
              </a:rPr>
              <a:t>1</a:t>
            </a:r>
            <a:r>
              <a:rPr lang="en-US" sz="1400" dirty="0">
                <a:effectLst/>
                <a:latin typeface="Segoe UI Emoji" panose="020B0502040204020203" pitchFamily="34" charset="0"/>
                <a:ea typeface="Segoe UI Emoji" panose="020B0502040204020203" pitchFamily="34" charset="0"/>
              </a:rPr>
              <a:t>;</a:t>
            </a:r>
          </a:p>
          <a:p>
            <a:pPr marL="342900" marR="0" lvl="0" indent="-342900">
              <a:spcBef>
                <a:spcPts val="800"/>
              </a:spcBef>
              <a:spcAft>
                <a:spcPts val="800"/>
              </a:spcAft>
              <a:buFont typeface="Symbol" panose="05050102010706020507" pitchFamily="18" charset="2"/>
              <a:buChar char=""/>
            </a:pPr>
            <a:r>
              <a:rPr lang="en-US" sz="1400" dirty="0">
                <a:effectLst/>
                <a:latin typeface="Segoe UI Emoji" panose="020B0502040204020203" pitchFamily="34" charset="0"/>
                <a:ea typeface="Segoe UI Emoji" panose="020B0502040204020203" pitchFamily="34" charset="0"/>
              </a:rPr>
              <a:t>In all other cases, take the simple average across the five elements of the measure and round down to the nearest whole number but no less than </a:t>
            </a:r>
            <a:r>
              <a:rPr lang="en-US" sz="1400" b="1" dirty="0">
                <a:solidFill>
                  <a:schemeClr val="tx2"/>
                </a:solidFill>
                <a:effectLst/>
                <a:latin typeface="Segoe UI Emoji" panose="020B0502040204020203" pitchFamily="34" charset="0"/>
                <a:ea typeface="Segoe UI Emoji" panose="020B0502040204020203" pitchFamily="34" charset="0"/>
              </a:rPr>
              <a:t>1</a:t>
            </a:r>
            <a:r>
              <a:rPr lang="en-US" sz="1400" dirty="0">
                <a:effectLst/>
                <a:latin typeface="Segoe UI Emoji" panose="020B0502040204020203" pitchFamily="34" charset="0"/>
                <a:ea typeface="Segoe UI Emoji" panose="020B0502040204020203" pitchFamily="34" charset="0"/>
              </a:rPr>
              <a:t>.</a:t>
            </a:r>
          </a:p>
          <a:p>
            <a:endParaRPr lang="en-US" sz="2000" dirty="0">
              <a:latin typeface="Segoe UI Emoji" panose="020B0502040204020203" pitchFamily="34" charset="0"/>
              <a:ea typeface="Segoe UI Emoji" panose="020B0502040204020203" pitchFamily="34" charset="0"/>
            </a:endParaRPr>
          </a:p>
        </p:txBody>
      </p:sp>
    </p:spTree>
    <p:extLst>
      <p:ext uri="{BB962C8B-B14F-4D97-AF65-F5344CB8AC3E}">
        <p14:creationId xmlns:p14="http://schemas.microsoft.com/office/powerpoint/2010/main" val="246074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2257455-97C7-E4C4-FE45-C343E084E46F}"/>
              </a:ext>
            </a:extLst>
          </p:cNvPr>
          <p:cNvGraphicFramePr>
            <a:graphicFrameLocks noGrp="1"/>
          </p:cNvGraphicFramePr>
          <p:nvPr>
            <p:extLst>
              <p:ext uri="{D42A27DB-BD31-4B8C-83A1-F6EECF244321}">
                <p14:modId xmlns:p14="http://schemas.microsoft.com/office/powerpoint/2010/main" val="2557947743"/>
              </p:ext>
            </p:extLst>
          </p:nvPr>
        </p:nvGraphicFramePr>
        <p:xfrm>
          <a:off x="0" y="1082263"/>
          <a:ext cx="9143998" cy="3861239"/>
        </p:xfrm>
        <a:graphic>
          <a:graphicData uri="http://schemas.openxmlformats.org/drawingml/2006/table">
            <a:tbl>
              <a:tblPr firstRow="1" firstCol="1" bandRow="1"/>
              <a:tblGrid>
                <a:gridCol w="570523">
                  <a:extLst>
                    <a:ext uri="{9D8B030D-6E8A-4147-A177-3AD203B41FA5}">
                      <a16:colId xmlns:a16="http://schemas.microsoft.com/office/drawing/2014/main" val="3949662302"/>
                    </a:ext>
                  </a:extLst>
                </a:gridCol>
                <a:gridCol w="804985">
                  <a:extLst>
                    <a:ext uri="{9D8B030D-6E8A-4147-A177-3AD203B41FA5}">
                      <a16:colId xmlns:a16="http://schemas.microsoft.com/office/drawing/2014/main" val="1595008271"/>
                    </a:ext>
                  </a:extLst>
                </a:gridCol>
                <a:gridCol w="938025">
                  <a:extLst>
                    <a:ext uri="{9D8B030D-6E8A-4147-A177-3AD203B41FA5}">
                      <a16:colId xmlns:a16="http://schemas.microsoft.com/office/drawing/2014/main" val="2031621856"/>
                    </a:ext>
                  </a:extLst>
                </a:gridCol>
                <a:gridCol w="593790">
                  <a:extLst>
                    <a:ext uri="{9D8B030D-6E8A-4147-A177-3AD203B41FA5}">
                      <a16:colId xmlns:a16="http://schemas.microsoft.com/office/drawing/2014/main" val="2607105316"/>
                    </a:ext>
                  </a:extLst>
                </a:gridCol>
                <a:gridCol w="734646">
                  <a:extLst>
                    <a:ext uri="{9D8B030D-6E8A-4147-A177-3AD203B41FA5}">
                      <a16:colId xmlns:a16="http://schemas.microsoft.com/office/drawing/2014/main" val="3768168268"/>
                    </a:ext>
                  </a:extLst>
                </a:gridCol>
                <a:gridCol w="1899139">
                  <a:extLst>
                    <a:ext uri="{9D8B030D-6E8A-4147-A177-3AD203B41FA5}">
                      <a16:colId xmlns:a16="http://schemas.microsoft.com/office/drawing/2014/main" val="734008362"/>
                    </a:ext>
                  </a:extLst>
                </a:gridCol>
                <a:gridCol w="593685">
                  <a:extLst>
                    <a:ext uri="{9D8B030D-6E8A-4147-A177-3AD203B41FA5}">
                      <a16:colId xmlns:a16="http://schemas.microsoft.com/office/drawing/2014/main" val="2754020510"/>
                    </a:ext>
                  </a:extLst>
                </a:gridCol>
                <a:gridCol w="1625884">
                  <a:extLst>
                    <a:ext uri="{9D8B030D-6E8A-4147-A177-3AD203B41FA5}">
                      <a16:colId xmlns:a16="http://schemas.microsoft.com/office/drawing/2014/main" val="849235936"/>
                    </a:ext>
                  </a:extLst>
                </a:gridCol>
                <a:gridCol w="789354">
                  <a:extLst>
                    <a:ext uri="{9D8B030D-6E8A-4147-A177-3AD203B41FA5}">
                      <a16:colId xmlns:a16="http://schemas.microsoft.com/office/drawing/2014/main" val="2035565625"/>
                    </a:ext>
                  </a:extLst>
                </a:gridCol>
                <a:gridCol w="593967">
                  <a:extLst>
                    <a:ext uri="{9D8B030D-6E8A-4147-A177-3AD203B41FA5}">
                      <a16:colId xmlns:a16="http://schemas.microsoft.com/office/drawing/2014/main" val="788188709"/>
                    </a:ext>
                  </a:extLst>
                </a:gridCol>
              </a:tblGrid>
              <a:tr h="334818">
                <a:tc rowSpan="2">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Risk Source by Tech Group</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Sources of Risk</a:t>
                      </a: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Consequences for Transportation Agency Goals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Transportation Agency Policies and Actions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dirty="0">
                          <a:solidFill>
                            <a:srgbClr val="FFFFFF"/>
                          </a:solidFill>
                          <a:effectLst/>
                          <a:latin typeface="Segoe UI Emoji" panose="020B0502040204020203" pitchFamily="34" charset="0"/>
                          <a:ea typeface="Segoe UI Emoji" panose="020B0502040204020203" pitchFamily="34" charset="0"/>
                          <a:cs typeface="Arial" panose="020B0604020202020204" pitchFamily="34" charset="0"/>
                        </a:rPr>
                        <a:t>Risk Priority</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230003139"/>
                  </a:ext>
                </a:extLst>
              </a:tr>
              <a:tr h="508623">
                <a:tc vMerge="1">
                  <a:txBody>
                    <a:bodyPr/>
                    <a:lstStyle/>
                    <a:p>
                      <a:endParaRPr lang="en-US"/>
                    </a:p>
                  </a:txBody>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Risk source</a:t>
                      </a: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b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b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[Hazard]</a:t>
                      </a: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Signpost Indicators to Watch</a:t>
                      </a: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Likelihood Proxy</a:t>
                      </a: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Goal affected</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Consequences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Severity Score</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Mitigating Actions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Action owners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b="1" dirty="0">
                          <a:solidFill>
                            <a:srgbClr val="FFFFFF"/>
                          </a:solidFill>
                          <a:effectLst/>
                          <a:latin typeface="Segoe UI Emoji" panose="020B0502040204020203" pitchFamily="34" charset="0"/>
                          <a:ea typeface="Segoe UI Emoji" panose="020B0502040204020203" pitchFamily="34" charset="0"/>
                          <a:cs typeface="Arial" panose="020B0604020202020204" pitchFamily="34" charset="0"/>
                        </a:rPr>
                        <a:t>Priority Score</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84929478"/>
                  </a:ext>
                </a:extLst>
              </a:tr>
              <a:tr h="1725255">
                <a:tc>
                  <a:txBody>
                    <a:bodyPr/>
                    <a:lstStyle/>
                    <a:p>
                      <a:pPr marL="0" marR="0" algn="ctr" defTabSz="914400" rtl="0" eaLnBrk="1" latinLnBrk="0" hangingPunct="1">
                        <a:lnSpc>
                          <a:spcPct val="107000"/>
                        </a:lnSpc>
                        <a:spcBef>
                          <a:spcPts val="0"/>
                        </a:spcBef>
                        <a:spcAft>
                          <a:spcPts val="0"/>
                        </a:spcAft>
                      </a:pPr>
                      <a:r>
                        <a:rPr lang="en-US" sz="1000" kern="12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C2:</a:t>
                      </a:r>
                    </a:p>
                    <a:p>
                      <a:pPr marL="0" marR="0" algn="ctr" defTabSz="914400" rtl="0" eaLnBrk="1" latinLnBrk="0" hangingPunct="1">
                        <a:lnSpc>
                          <a:spcPct val="107000"/>
                        </a:lnSpc>
                        <a:spcBef>
                          <a:spcPts val="0"/>
                        </a:spcBef>
                        <a:spcAft>
                          <a:spcPts val="0"/>
                        </a:spcAft>
                      </a:pPr>
                      <a:r>
                        <a:rPr lang="en-US" sz="1000" kern="12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Hacked Vehicle</a:t>
                      </a: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CAVs are successfully hacked</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Projected vulnerabilities of CAV technologies (e.g., vehicle sensors, internet-connected / edge devices).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a:solidFill>
                            <a:schemeClr val="bg1"/>
                          </a:solidFill>
                          <a:effectLst/>
                          <a:latin typeface="Segoe UI Emoji" panose="020B0502040204020203" pitchFamily="34" charset="0"/>
                          <a:ea typeface="Segoe UI Emoji" panose="020B0502040204020203" pitchFamily="34" charset="0"/>
                          <a:cs typeface="Calibri" panose="020F0502020204030204" pitchFamily="34" charset="0"/>
                        </a:rPr>
                        <a:t>Great-4</a:t>
                      </a:r>
                      <a:endParaRPr lang="en-US" sz="1100" dirty="0">
                        <a:solidFill>
                          <a:schemeClr val="bg1"/>
                        </a:solidFill>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marR="0" algn="ctr">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Security &amp; Privacy</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In addition to allowing the attacker to access personally identifiable information (PII) and use it for financial benefit (for example, to redirect payments from charging or carry out Denial of Service attacks via CAV charging communication channels) (Hodge et al., 2019)</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High-3</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3B5"/>
                    </a:solidFill>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1. Increasing Cybersecurity Awareness.</a:t>
                      </a:r>
                      <a:b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b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2. Protecting the boundary between CAVs and transportation infrastructure</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Federal / State / Local DOTs, MPOs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Extreme</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21100433"/>
                  </a:ext>
                </a:extLst>
              </a:tr>
              <a:tr h="1203841">
                <a:tc>
                  <a:txBody>
                    <a:bodyPr/>
                    <a:lstStyle/>
                    <a:p>
                      <a:pPr marL="0" marR="0" algn="ctr" defTabSz="914400" rtl="0" eaLnBrk="1" fontAlgn="ctr" latinLnBrk="0" hangingPunct="1">
                        <a:lnSpc>
                          <a:spcPct val="107000"/>
                        </a:lnSpc>
                        <a:spcBef>
                          <a:spcPts val="0"/>
                        </a:spcBef>
                        <a:spcAft>
                          <a:spcPts val="0"/>
                        </a:spcAft>
                      </a:pPr>
                      <a:r>
                        <a:rPr lang="en-US" sz="1000" kern="12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E5:     Fuel Tax Revenue Decline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fontAlgn="ctr" latinLnBrk="0" hangingPunct="1">
                        <a:lnSpc>
                          <a:spcPct val="107000"/>
                        </a:lnSpc>
                        <a:spcBef>
                          <a:spcPts val="0"/>
                        </a:spcBef>
                        <a:spcAft>
                          <a:spcPts val="0"/>
                        </a:spcAft>
                      </a:pPr>
                      <a:r>
                        <a:rPr lang="en-US" sz="1000" kern="12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Declining in fuel tax revenue from increasing EV adoption rates</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1. EV registration rates</a:t>
                      </a:r>
                      <a:b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b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2. Highway Trust Fund minimum prudent amount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High-3</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396D3"/>
                    </a:solidFill>
                  </a:tcPr>
                </a:tc>
                <a:tc>
                  <a:txBody>
                    <a:bodyPr/>
                    <a:lstStyle/>
                    <a:p>
                      <a:pPr marL="0" marR="0" algn="ctr">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Internal Goal</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Expecting over $1B revenue lost annually by 2030</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High-3</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9D"/>
                    </a:solidFill>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Design alternative tax schemes for EV while considering consistency with neighboring states and equity</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State and Federal DOTs, MPOs; State and Federal Legislatures</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a:t>
                      </a:r>
                      <a:endParaRPr lang="en-US" sz="110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638317762"/>
                  </a:ext>
                </a:extLst>
              </a:tr>
            </a:tbl>
          </a:graphicData>
        </a:graphic>
      </p:graphicFrame>
      <p:sp>
        <p:nvSpPr>
          <p:cNvPr id="3" name="Title 1">
            <a:extLst>
              <a:ext uri="{FF2B5EF4-FFF2-40B4-BE49-F238E27FC236}">
                <a16:creationId xmlns:a16="http://schemas.microsoft.com/office/drawing/2014/main" id="{73A93AFA-88BE-D734-2A07-4EFE7F2EE20A}"/>
              </a:ext>
            </a:extLst>
          </p:cNvPr>
          <p:cNvSpPr txBox="1">
            <a:spLocks/>
          </p:cNvSpPr>
          <p:nvPr/>
        </p:nvSpPr>
        <p:spPr>
          <a:xfrm>
            <a:off x="429924" y="430954"/>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Consequence and severity rating appear in risk register…</a:t>
            </a:r>
            <a:endParaRPr lang="en-US" sz="2400" u="sng" dirty="0">
              <a:latin typeface="Segoe UI Semibold" panose="020B0702040204020203" pitchFamily="34" charset="0"/>
              <a:cs typeface="Segoe UI Semibold" panose="020B0702040204020203" pitchFamily="34" charset="0"/>
            </a:endParaRPr>
          </a:p>
        </p:txBody>
      </p:sp>
      <p:sp>
        <p:nvSpPr>
          <p:cNvPr id="7" name="Rectangle 6">
            <a:extLst>
              <a:ext uri="{FF2B5EF4-FFF2-40B4-BE49-F238E27FC236}">
                <a16:creationId xmlns:a16="http://schemas.microsoft.com/office/drawing/2014/main" id="{06FC2C81-8929-B689-F3A5-491CC16F3BC1}"/>
              </a:ext>
            </a:extLst>
          </p:cNvPr>
          <p:cNvSpPr/>
          <p:nvPr/>
        </p:nvSpPr>
        <p:spPr>
          <a:xfrm>
            <a:off x="2907599" y="1082262"/>
            <a:ext cx="3181206" cy="3861239"/>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779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429923" y="430954"/>
            <a:ext cx="8373937" cy="6513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…As do ‘signpost’ indicators and selected likelihood proxy</a:t>
            </a:r>
            <a:endParaRPr lang="en-US" sz="2400" u="sng" dirty="0">
              <a:latin typeface="Segoe UI Semibold" panose="020B0702040204020203" pitchFamily="34" charset="0"/>
              <a:cs typeface="Segoe UI Semibold" panose="020B0702040204020203" pitchFamily="34" charset="0"/>
            </a:endParaRPr>
          </a:p>
        </p:txBody>
      </p:sp>
      <p:graphicFrame>
        <p:nvGraphicFramePr>
          <p:cNvPr id="6" name="Table 5">
            <a:extLst>
              <a:ext uri="{FF2B5EF4-FFF2-40B4-BE49-F238E27FC236}">
                <a16:creationId xmlns:a16="http://schemas.microsoft.com/office/drawing/2014/main" id="{9ECE682F-E446-636A-3CCF-7274715A34AB}"/>
              </a:ext>
            </a:extLst>
          </p:cNvPr>
          <p:cNvGraphicFramePr>
            <a:graphicFrameLocks noGrp="1"/>
          </p:cNvGraphicFramePr>
          <p:nvPr>
            <p:extLst>
              <p:ext uri="{D42A27DB-BD31-4B8C-83A1-F6EECF244321}">
                <p14:modId xmlns:p14="http://schemas.microsoft.com/office/powerpoint/2010/main" val="3080023246"/>
              </p:ext>
            </p:extLst>
          </p:nvPr>
        </p:nvGraphicFramePr>
        <p:xfrm>
          <a:off x="2" y="1082263"/>
          <a:ext cx="9143998" cy="3732848"/>
        </p:xfrm>
        <a:graphic>
          <a:graphicData uri="http://schemas.openxmlformats.org/drawingml/2006/table">
            <a:tbl>
              <a:tblPr firstRow="1" firstCol="1" bandRow="1"/>
              <a:tblGrid>
                <a:gridCol w="570523">
                  <a:extLst>
                    <a:ext uri="{9D8B030D-6E8A-4147-A177-3AD203B41FA5}">
                      <a16:colId xmlns:a16="http://schemas.microsoft.com/office/drawing/2014/main" val="1368502981"/>
                    </a:ext>
                  </a:extLst>
                </a:gridCol>
                <a:gridCol w="804985">
                  <a:extLst>
                    <a:ext uri="{9D8B030D-6E8A-4147-A177-3AD203B41FA5}">
                      <a16:colId xmlns:a16="http://schemas.microsoft.com/office/drawing/2014/main" val="1031148481"/>
                    </a:ext>
                  </a:extLst>
                </a:gridCol>
                <a:gridCol w="938025">
                  <a:extLst>
                    <a:ext uri="{9D8B030D-6E8A-4147-A177-3AD203B41FA5}">
                      <a16:colId xmlns:a16="http://schemas.microsoft.com/office/drawing/2014/main" val="2642394661"/>
                    </a:ext>
                  </a:extLst>
                </a:gridCol>
                <a:gridCol w="664129">
                  <a:extLst>
                    <a:ext uri="{9D8B030D-6E8A-4147-A177-3AD203B41FA5}">
                      <a16:colId xmlns:a16="http://schemas.microsoft.com/office/drawing/2014/main" val="81156969"/>
                    </a:ext>
                  </a:extLst>
                </a:gridCol>
                <a:gridCol w="664307">
                  <a:extLst>
                    <a:ext uri="{9D8B030D-6E8A-4147-A177-3AD203B41FA5}">
                      <a16:colId xmlns:a16="http://schemas.microsoft.com/office/drawing/2014/main" val="2425209032"/>
                    </a:ext>
                  </a:extLst>
                </a:gridCol>
                <a:gridCol w="1742831">
                  <a:extLst>
                    <a:ext uri="{9D8B030D-6E8A-4147-A177-3AD203B41FA5}">
                      <a16:colId xmlns:a16="http://schemas.microsoft.com/office/drawing/2014/main" val="3174441348"/>
                    </a:ext>
                  </a:extLst>
                </a:gridCol>
                <a:gridCol w="695569">
                  <a:extLst>
                    <a:ext uri="{9D8B030D-6E8A-4147-A177-3AD203B41FA5}">
                      <a16:colId xmlns:a16="http://schemas.microsoft.com/office/drawing/2014/main" val="1176526059"/>
                    </a:ext>
                  </a:extLst>
                </a:gridCol>
                <a:gridCol w="1695939">
                  <a:extLst>
                    <a:ext uri="{9D8B030D-6E8A-4147-A177-3AD203B41FA5}">
                      <a16:colId xmlns:a16="http://schemas.microsoft.com/office/drawing/2014/main" val="2231540633"/>
                    </a:ext>
                  </a:extLst>
                </a:gridCol>
                <a:gridCol w="797169">
                  <a:extLst>
                    <a:ext uri="{9D8B030D-6E8A-4147-A177-3AD203B41FA5}">
                      <a16:colId xmlns:a16="http://schemas.microsoft.com/office/drawing/2014/main" val="1377230366"/>
                    </a:ext>
                  </a:extLst>
                </a:gridCol>
                <a:gridCol w="570521">
                  <a:extLst>
                    <a:ext uri="{9D8B030D-6E8A-4147-A177-3AD203B41FA5}">
                      <a16:colId xmlns:a16="http://schemas.microsoft.com/office/drawing/2014/main" val="4224775760"/>
                    </a:ext>
                  </a:extLst>
                </a:gridCol>
              </a:tblGrid>
              <a:tr h="170668">
                <a:tc rowSpan="2">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Risk Source by Tech Group</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Sources of Risk</a:t>
                      </a: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Consequences for Transportation Agency Goals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Transportation Agency Policies and Actions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algn="ctr">
                        <a:lnSpc>
                          <a:spcPct val="107000"/>
                        </a:lnSpc>
                        <a:spcBef>
                          <a:spcPts val="0"/>
                        </a:spcBef>
                        <a:spcAft>
                          <a:spcPts val="0"/>
                        </a:spcAft>
                      </a:pPr>
                      <a:r>
                        <a:rPr lang="en-US" sz="900" b="1" dirty="0">
                          <a:solidFill>
                            <a:srgbClr val="FFFFFF"/>
                          </a:solidFill>
                          <a:effectLst/>
                          <a:latin typeface="Segoe UI Emoji" panose="020B0502040204020203" pitchFamily="34" charset="0"/>
                          <a:ea typeface="Segoe UI Emoji" panose="020B0502040204020203" pitchFamily="34" charset="0"/>
                          <a:cs typeface="Arial" panose="020B0604020202020204" pitchFamily="34" charset="0"/>
                        </a:rPr>
                        <a:t>Risk Priority</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632720863"/>
                  </a:ext>
                </a:extLst>
              </a:tr>
              <a:tr h="258196">
                <a:tc vMerge="1">
                  <a:txBody>
                    <a:bodyPr/>
                    <a:lstStyle/>
                    <a:p>
                      <a:endParaRPr lang="en-US"/>
                    </a:p>
                  </a:txBody>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Risk source</a:t>
                      </a: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b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b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[Hazard]</a:t>
                      </a: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Signpost Indicators to Watch</a:t>
                      </a: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Likelihood Proxy</a:t>
                      </a: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Goal affected</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Consequences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Severity Score</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Potential Mitigating Actions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Action owners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900" b="1" dirty="0">
                          <a:solidFill>
                            <a:srgbClr val="FFFFFF"/>
                          </a:solidFill>
                          <a:effectLst/>
                          <a:latin typeface="Segoe UI Emoji" panose="020B0502040204020203" pitchFamily="34" charset="0"/>
                          <a:ea typeface="Segoe UI Emoji" panose="020B0502040204020203" pitchFamily="34" charset="0"/>
                          <a:cs typeface="Arial" panose="020B0604020202020204" pitchFamily="34" charset="0"/>
                        </a:rPr>
                        <a:t>Priority Score</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835390224"/>
                  </a:ext>
                </a:extLst>
              </a:tr>
              <a:tr h="695836">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M2:</a:t>
                      </a:r>
                    </a:p>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Road Crashes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Road Crashes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1. Crash data </a:t>
                      </a:r>
                      <a:b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b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2. Fatal Crash data</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High-3</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396D3"/>
                    </a:solidFill>
                  </a:tcPr>
                </a:tc>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Safety</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 </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Increased transportation crashes (and associated injuries/deaths)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Moderate-2</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CBCE"/>
                    </a:solidFill>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Geofencing for high-conflict locations to slow or stop usage.  Design and speed limit policy (20 is plenty)</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State DOTs and MPOs work with local governments on policy and mitigation</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Mode-rate-High</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68214821"/>
                  </a:ext>
                </a:extLst>
              </a:tr>
              <a:tr h="1645920">
                <a:tc>
                  <a:txBody>
                    <a:bodyPr/>
                    <a:lstStyle/>
                    <a:p>
                      <a:pPr marL="0" marR="0" algn="ctr" defTabSz="914400" rtl="0" eaLnBrk="1" latinLnBrk="0" hangingPunct="1">
                        <a:lnSpc>
                          <a:spcPct val="107000"/>
                        </a:lnSpc>
                        <a:spcBef>
                          <a:spcPts val="0"/>
                        </a:spcBef>
                        <a:spcAft>
                          <a:spcPts val="0"/>
                        </a:spcAft>
                      </a:pPr>
                      <a:r>
                        <a:rPr lang="en-US" sz="900" kern="12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A2: Disparate Social and Environmental Impacts</a:t>
                      </a: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Vulnerable populations bear a disproportion-ate burden of AAM impacts.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Demographics of people impacted by AAM operations (e.g., flights and vertiports/take-off and landing infrastructure)</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High-3</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396D3"/>
                    </a:solidFill>
                  </a:tcPr>
                </a:tc>
                <a:tc>
                  <a:txBody>
                    <a:bodyPr/>
                    <a:lstStyle/>
                    <a:p>
                      <a:pPr marL="0" marR="0" algn="ctr">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Equity</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dirty="0">
                          <a:solidFill>
                            <a:srgbClr val="000000"/>
                          </a:solidFill>
                          <a:effectLst/>
                          <a:latin typeface="Arial" panose="020B0604020202020204" pitchFamily="34" charset="0"/>
                        </a:rPr>
                        <a:t>Low-income households, minority communities, and other vulnerable or historically underserved populations bear disproportionate adverse effects of AAM operations (e.g., noise, visual pollution, etc.) </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Severe-4</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l" fontAlgn="ctr"/>
                      <a:r>
                        <a:rPr lang="en-US" sz="800" b="0" i="0" u="none" strike="noStrike" dirty="0">
                          <a:solidFill>
                            <a:srgbClr val="000000"/>
                          </a:solidFill>
                          <a:effectLst/>
                          <a:latin typeface="Arial" panose="020B0604020202020204" pitchFamily="34" charset="0"/>
                        </a:rPr>
                        <a:t>1) Leverage community engagement and engage communities and underrepresented populations early and often</a:t>
                      </a:r>
                      <a:br>
                        <a:rPr lang="en-US" sz="800" b="0" i="0" u="none" strike="noStrike" dirty="0">
                          <a:solidFill>
                            <a:srgbClr val="000000"/>
                          </a:solidFill>
                          <a:effectLst/>
                          <a:latin typeface="Arial" panose="020B0604020202020204" pitchFamily="34" charset="0"/>
                        </a:rPr>
                      </a:br>
                      <a:r>
                        <a:rPr lang="en-US" sz="800" b="0" i="0" u="none" strike="noStrike" dirty="0">
                          <a:solidFill>
                            <a:srgbClr val="000000"/>
                          </a:solidFill>
                          <a:effectLst/>
                          <a:latin typeface="Arial" panose="020B0604020202020204" pitchFamily="34" charset="0"/>
                        </a:rPr>
                        <a:t>2) Incorporate environmental justice and disparate impact analysis as part of vertiport and airspace planning; consider conducting an analysis at regular intervals after implementing AAM service to determine if changes are needed (e.g., routing) </a:t>
                      </a:r>
                      <a:br>
                        <a:rPr lang="en-US" sz="800" b="0" i="0" u="none" strike="noStrike" dirty="0">
                          <a:solidFill>
                            <a:srgbClr val="000000"/>
                          </a:solidFill>
                          <a:effectLst/>
                          <a:latin typeface="Arial" panose="020B0604020202020204" pitchFamily="34" charset="0"/>
                        </a:rPr>
                      </a:br>
                      <a:r>
                        <a:rPr lang="en-US" sz="800" b="0" i="0" u="none" strike="noStrike" dirty="0">
                          <a:solidFill>
                            <a:srgbClr val="000000"/>
                          </a:solidFill>
                          <a:effectLst/>
                          <a:latin typeface="Arial" panose="020B0604020202020204" pitchFamily="34" charset="0"/>
                        </a:rPr>
                        <a:t>3) Consider anti-displacement and gentrification policies in the vicinity of vertiports and intermodal passenger facilities with AAM </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U.S. Department of Transporta-tion, Federal Aviation Administra-tion; State DOTs</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b="1" dirty="0">
                          <a:solidFill>
                            <a:srgbClr val="000000"/>
                          </a:solidFill>
                          <a:effectLst/>
                          <a:latin typeface="Segoe UI Emoji" panose="020B0502040204020203" pitchFamily="34" charset="0"/>
                          <a:ea typeface="Segoe UI Emoji" panose="020B0502040204020203" pitchFamily="34" charset="0"/>
                          <a:cs typeface="Arial" panose="020B0604020202020204" pitchFamily="34" charset="0"/>
                        </a:rPr>
                        <a:t>Extreme</a:t>
                      </a:r>
                      <a:endParaRPr lang="en-US" sz="1050" dirty="0">
                        <a:effectLst/>
                        <a:latin typeface="Segoe UI Emoji" panose="020B0502040204020203" pitchFamily="34" charset="0"/>
                        <a:ea typeface="Segoe UI Emoji" panose="020B0502040204020203" pitchFamily="34" charset="0"/>
                        <a:cs typeface="Arial" panose="020B0604020202020204" pitchFamily="34" charset="0"/>
                      </a:endParaRPr>
                    </a:p>
                  </a:txBody>
                  <a:tcPr marL="34508" marR="3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44767305"/>
                  </a:ext>
                </a:extLst>
              </a:tr>
            </a:tbl>
          </a:graphicData>
        </a:graphic>
      </p:graphicFrame>
      <p:sp>
        <p:nvSpPr>
          <p:cNvPr id="7" name="Rectangle 6">
            <a:extLst>
              <a:ext uri="{FF2B5EF4-FFF2-40B4-BE49-F238E27FC236}">
                <a16:creationId xmlns:a16="http://schemas.microsoft.com/office/drawing/2014/main" id="{06FC2C81-8929-B689-F3A5-491CC16F3BC1}"/>
              </a:ext>
            </a:extLst>
          </p:cNvPr>
          <p:cNvSpPr/>
          <p:nvPr/>
        </p:nvSpPr>
        <p:spPr>
          <a:xfrm>
            <a:off x="1359872" y="1347304"/>
            <a:ext cx="937846" cy="3520957"/>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905F03A-6A76-41ED-D691-E8FE7AC4AC57}"/>
              </a:ext>
            </a:extLst>
          </p:cNvPr>
          <p:cNvSpPr/>
          <p:nvPr/>
        </p:nvSpPr>
        <p:spPr>
          <a:xfrm>
            <a:off x="2297719" y="1347304"/>
            <a:ext cx="683578" cy="3520957"/>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882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167452" y="0"/>
            <a:ext cx="8910445" cy="108226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r>
              <a:rPr lang="en-US" sz="2400" dirty="0">
                <a:latin typeface="Segoe UI Semibold" panose="020B0702040204020203" pitchFamily="34" charset="0"/>
                <a:cs typeface="Segoe UI Semibold" panose="020B0702040204020203" pitchFamily="34" charset="0"/>
              </a:rPr>
              <a:t>Supplementary information designed to provide</a:t>
            </a:r>
          </a:p>
          <a:p>
            <a:r>
              <a:rPr lang="en-US" sz="2400" dirty="0">
                <a:latin typeface="Segoe UI Semibold" panose="020B0702040204020203" pitchFamily="34" charset="0"/>
                <a:cs typeface="Segoe UI Semibold" panose="020B0702040204020203" pitchFamily="34" charset="0"/>
              </a:rPr>
              <a:t> greater insight and serve as a template:</a:t>
            </a:r>
          </a:p>
          <a:p>
            <a:r>
              <a:rPr lang="en-US" sz="2400" dirty="0">
                <a:latin typeface="Segoe UI Semibold" panose="020B0702040204020203" pitchFamily="34" charset="0"/>
                <a:cs typeface="Segoe UI Semibold" panose="020B0702040204020203" pitchFamily="34" charset="0"/>
              </a:rPr>
              <a:t>Signpost indicator-based LOC</a:t>
            </a:r>
          </a:p>
        </p:txBody>
      </p:sp>
      <p:graphicFrame>
        <p:nvGraphicFramePr>
          <p:cNvPr id="2" name="Table 1">
            <a:extLst>
              <a:ext uri="{FF2B5EF4-FFF2-40B4-BE49-F238E27FC236}">
                <a16:creationId xmlns:a16="http://schemas.microsoft.com/office/drawing/2014/main" id="{737CAF57-4D22-3A6E-89D9-4E4273BB1FFF}"/>
              </a:ext>
            </a:extLst>
          </p:cNvPr>
          <p:cNvGraphicFramePr>
            <a:graphicFrameLocks noGrp="1"/>
          </p:cNvGraphicFramePr>
          <p:nvPr>
            <p:extLst>
              <p:ext uri="{D42A27DB-BD31-4B8C-83A1-F6EECF244321}">
                <p14:modId xmlns:p14="http://schemas.microsoft.com/office/powerpoint/2010/main" val="2755733382"/>
              </p:ext>
            </p:extLst>
          </p:nvPr>
        </p:nvGraphicFramePr>
        <p:xfrm>
          <a:off x="116777" y="1082263"/>
          <a:ext cx="8961120" cy="3855035"/>
        </p:xfrm>
        <a:graphic>
          <a:graphicData uri="http://schemas.openxmlformats.org/drawingml/2006/table">
            <a:tbl>
              <a:tblPr firstRow="1" firstCol="1" bandRow="1"/>
              <a:tblGrid>
                <a:gridCol w="408893">
                  <a:extLst>
                    <a:ext uri="{9D8B030D-6E8A-4147-A177-3AD203B41FA5}">
                      <a16:colId xmlns:a16="http://schemas.microsoft.com/office/drawing/2014/main" val="3658045992"/>
                    </a:ext>
                  </a:extLst>
                </a:gridCol>
                <a:gridCol w="438349">
                  <a:extLst>
                    <a:ext uri="{9D8B030D-6E8A-4147-A177-3AD203B41FA5}">
                      <a16:colId xmlns:a16="http://schemas.microsoft.com/office/drawing/2014/main" val="2380828656"/>
                    </a:ext>
                  </a:extLst>
                </a:gridCol>
                <a:gridCol w="517451">
                  <a:extLst>
                    <a:ext uri="{9D8B030D-6E8A-4147-A177-3AD203B41FA5}">
                      <a16:colId xmlns:a16="http://schemas.microsoft.com/office/drawing/2014/main" val="1068830159"/>
                    </a:ext>
                  </a:extLst>
                </a:gridCol>
                <a:gridCol w="608587">
                  <a:extLst>
                    <a:ext uri="{9D8B030D-6E8A-4147-A177-3AD203B41FA5}">
                      <a16:colId xmlns:a16="http://schemas.microsoft.com/office/drawing/2014/main" val="1922158403"/>
                    </a:ext>
                  </a:extLst>
                </a:gridCol>
                <a:gridCol w="518464">
                  <a:extLst>
                    <a:ext uri="{9D8B030D-6E8A-4147-A177-3AD203B41FA5}">
                      <a16:colId xmlns:a16="http://schemas.microsoft.com/office/drawing/2014/main" val="2767094913"/>
                    </a:ext>
                  </a:extLst>
                </a:gridCol>
                <a:gridCol w="567070">
                  <a:extLst>
                    <a:ext uri="{9D8B030D-6E8A-4147-A177-3AD203B41FA5}">
                      <a16:colId xmlns:a16="http://schemas.microsoft.com/office/drawing/2014/main" val="2939630969"/>
                    </a:ext>
                  </a:extLst>
                </a:gridCol>
                <a:gridCol w="548270">
                  <a:extLst>
                    <a:ext uri="{9D8B030D-6E8A-4147-A177-3AD203B41FA5}">
                      <a16:colId xmlns:a16="http://schemas.microsoft.com/office/drawing/2014/main" val="1050899978"/>
                    </a:ext>
                  </a:extLst>
                </a:gridCol>
                <a:gridCol w="1145851">
                  <a:extLst>
                    <a:ext uri="{9D8B030D-6E8A-4147-A177-3AD203B41FA5}">
                      <a16:colId xmlns:a16="http://schemas.microsoft.com/office/drawing/2014/main" val="1019675874"/>
                    </a:ext>
                  </a:extLst>
                </a:gridCol>
                <a:gridCol w="1703026">
                  <a:extLst>
                    <a:ext uri="{9D8B030D-6E8A-4147-A177-3AD203B41FA5}">
                      <a16:colId xmlns:a16="http://schemas.microsoft.com/office/drawing/2014/main" val="3291247638"/>
                    </a:ext>
                  </a:extLst>
                </a:gridCol>
                <a:gridCol w="724792">
                  <a:extLst>
                    <a:ext uri="{9D8B030D-6E8A-4147-A177-3AD203B41FA5}">
                      <a16:colId xmlns:a16="http://schemas.microsoft.com/office/drawing/2014/main" val="4064772479"/>
                    </a:ext>
                  </a:extLst>
                </a:gridCol>
                <a:gridCol w="556592">
                  <a:extLst>
                    <a:ext uri="{9D8B030D-6E8A-4147-A177-3AD203B41FA5}">
                      <a16:colId xmlns:a16="http://schemas.microsoft.com/office/drawing/2014/main" val="1128383105"/>
                    </a:ext>
                  </a:extLst>
                </a:gridCol>
                <a:gridCol w="523970">
                  <a:extLst>
                    <a:ext uri="{9D8B030D-6E8A-4147-A177-3AD203B41FA5}">
                      <a16:colId xmlns:a16="http://schemas.microsoft.com/office/drawing/2014/main" val="1072067013"/>
                    </a:ext>
                  </a:extLst>
                </a:gridCol>
                <a:gridCol w="351693">
                  <a:extLst>
                    <a:ext uri="{9D8B030D-6E8A-4147-A177-3AD203B41FA5}">
                      <a16:colId xmlns:a16="http://schemas.microsoft.com/office/drawing/2014/main" val="3129912506"/>
                    </a:ext>
                  </a:extLst>
                </a:gridCol>
                <a:gridCol w="348112">
                  <a:extLst>
                    <a:ext uri="{9D8B030D-6E8A-4147-A177-3AD203B41FA5}">
                      <a16:colId xmlns:a16="http://schemas.microsoft.com/office/drawing/2014/main" val="2575810637"/>
                    </a:ext>
                  </a:extLst>
                </a:gridCol>
              </a:tblGrid>
              <a:tr h="134088">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 </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5">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Characteristics-based Level of Concern (Likelihood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Character-istics Level of Concern Result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5623"/>
                    </a:solidFill>
                  </a:tcPr>
                </a:tc>
                <a:tc gridSpan="3">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Signpost Indicator Level of Concern (Likelihood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tc rowSpan="2">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State of Signpost Indicator</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Signpost Indicator Trend</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Sign-post LOC Result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000"/>
                    </a:solidFill>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060598616"/>
                  </a:ext>
                </a:extLst>
              </a:tr>
              <a:tr h="577327">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Risk Source by Tech Group</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Novelty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Velocity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Size</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Inform-ation</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Response</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Metric</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Target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Tolerance Level (+/-)</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14197028"/>
                  </a:ext>
                </a:extLst>
              </a:tr>
              <a:tr h="981898">
                <a:tc>
                  <a:txBody>
                    <a:bodyPr/>
                    <a:lstStyle/>
                    <a:p>
                      <a:pPr marL="0" marR="0" indent="0" algn="ctr">
                        <a:lnSpc>
                          <a:spcPct val="120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rPr>
                        <a:t>C6</a:t>
                      </a:r>
                      <a:endParaRPr lang="en-US" sz="105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Projected CAV rollout modality (% Shared AVs) </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Projected Impact on car ownership (% decrease)</a:t>
                      </a:r>
                      <a:br>
                        <a:rPr lang="en-US" sz="800" b="1" i="0" u="none" strike="noStrike" dirty="0">
                          <a:solidFill>
                            <a:srgbClr val="000000"/>
                          </a:solidFill>
                          <a:effectLst/>
                          <a:latin typeface="Calibri" panose="020F0502020204030204" pitchFamily="34" charset="0"/>
                        </a:rPr>
                      </a:br>
                      <a:endParaRPr lang="en-US" sz="800" b="1" i="0" u="none" strike="noStrike" dirty="0">
                        <a:solidFill>
                          <a:srgbClr val="000000"/>
                        </a:solidFill>
                        <a:effectLst/>
                        <a:latin typeface="Calibri" panose="020F0502020204030204" pitchFamily="34" charset="0"/>
                      </a:endParaRP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Shared AV Fleet (% of total cars) = 1-2% by 2030s</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Private CAVs projected to be 5% of total vehicle sales by 2030</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endParaRPr lang="en-US" sz="900" b="1" kern="1200" dirty="0">
                        <a:solidFill>
                          <a:srgbClr val="000000"/>
                        </a:solidFill>
                        <a:effectLst/>
                        <a:latin typeface="Segoe UI Emoji" panose="020B0502040204020203" pitchFamily="34" charset="0"/>
                        <a:ea typeface="Segoe UI Emoji" panose="020B0502040204020203" pitchFamily="34" charset="0"/>
                        <a:cs typeface="+mn-cs"/>
                      </a:endParaRP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Uncertain</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On Target</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Negative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8AA"/>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D0EC"/>
                    </a:solidFill>
                  </a:tcPr>
                </a:tc>
                <a:extLst>
                  <a:ext uri="{0D108BD9-81ED-4DB2-BD59-A6C34878D82A}">
                    <a16:rowId xmlns:a16="http://schemas.microsoft.com/office/drawing/2014/main" val="2664858873"/>
                  </a:ext>
                </a:extLst>
              </a:tr>
              <a:tr h="2145400">
                <a:tc>
                  <a:txBody>
                    <a:bodyPr/>
                    <a:lstStyle/>
                    <a:p>
                      <a:pPr marL="0" marR="0" indent="0" algn="ctr">
                        <a:lnSpc>
                          <a:spcPct val="120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rPr>
                        <a:t>C8</a:t>
                      </a:r>
                      <a:endParaRPr lang="en-US" sz="105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1.2mn chargers required for public use cases by 2030</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Infrastructure investments and existing pilot programs, including but not limited to EV charging infrastructure (Level 2 and DC fast charging)</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At ~150k public use chargers at ~50k charging stations nationwide today, we need ~150k new EV chargers/year to meet targets for electrification under Federal ZEV sales target</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Public EV Charging Stations per 100,000 households: Ratio (high-income urban districts) to (Low-to-moderate urban districts)</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Conservative target (tolerance ~5%)</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Out of Tolerance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Negative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455"/>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3A1D8"/>
                    </a:solidFill>
                  </a:tcPr>
                </a:tc>
                <a:extLst>
                  <a:ext uri="{0D108BD9-81ED-4DB2-BD59-A6C34878D82A}">
                    <a16:rowId xmlns:a16="http://schemas.microsoft.com/office/drawing/2014/main" val="3530454"/>
                  </a:ext>
                </a:extLst>
              </a:tr>
            </a:tbl>
          </a:graphicData>
        </a:graphic>
      </p:graphicFrame>
      <p:sp>
        <p:nvSpPr>
          <p:cNvPr id="4" name="Rectangle 3">
            <a:extLst>
              <a:ext uri="{FF2B5EF4-FFF2-40B4-BE49-F238E27FC236}">
                <a16:creationId xmlns:a16="http://schemas.microsoft.com/office/drawing/2014/main" id="{CFB87D98-D767-DFBA-B2B0-7D9790CF716F}"/>
              </a:ext>
            </a:extLst>
          </p:cNvPr>
          <p:cNvSpPr/>
          <p:nvPr/>
        </p:nvSpPr>
        <p:spPr>
          <a:xfrm>
            <a:off x="3710609" y="1082263"/>
            <a:ext cx="5003467" cy="3838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16C7168-39A8-5035-4D10-A8A800E804AC}"/>
              </a:ext>
            </a:extLst>
          </p:cNvPr>
          <p:cNvSpPr/>
          <p:nvPr/>
        </p:nvSpPr>
        <p:spPr>
          <a:xfrm>
            <a:off x="8367486" y="1082266"/>
            <a:ext cx="353850" cy="3838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25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37CAF57-4D22-3A6E-89D9-4E4273BB1FFF}"/>
              </a:ext>
            </a:extLst>
          </p:cNvPr>
          <p:cNvGraphicFramePr>
            <a:graphicFrameLocks noGrp="1"/>
          </p:cNvGraphicFramePr>
          <p:nvPr>
            <p:extLst>
              <p:ext uri="{D42A27DB-BD31-4B8C-83A1-F6EECF244321}">
                <p14:modId xmlns:p14="http://schemas.microsoft.com/office/powerpoint/2010/main" val="2295944193"/>
              </p:ext>
            </p:extLst>
          </p:nvPr>
        </p:nvGraphicFramePr>
        <p:xfrm>
          <a:off x="116777" y="1082263"/>
          <a:ext cx="8961120" cy="3855035"/>
        </p:xfrm>
        <a:graphic>
          <a:graphicData uri="http://schemas.openxmlformats.org/drawingml/2006/table">
            <a:tbl>
              <a:tblPr firstRow="1" firstCol="1" bandRow="1"/>
              <a:tblGrid>
                <a:gridCol w="408893">
                  <a:extLst>
                    <a:ext uri="{9D8B030D-6E8A-4147-A177-3AD203B41FA5}">
                      <a16:colId xmlns:a16="http://schemas.microsoft.com/office/drawing/2014/main" val="3658045992"/>
                    </a:ext>
                  </a:extLst>
                </a:gridCol>
                <a:gridCol w="438349">
                  <a:extLst>
                    <a:ext uri="{9D8B030D-6E8A-4147-A177-3AD203B41FA5}">
                      <a16:colId xmlns:a16="http://schemas.microsoft.com/office/drawing/2014/main" val="2380828656"/>
                    </a:ext>
                  </a:extLst>
                </a:gridCol>
                <a:gridCol w="517451">
                  <a:extLst>
                    <a:ext uri="{9D8B030D-6E8A-4147-A177-3AD203B41FA5}">
                      <a16:colId xmlns:a16="http://schemas.microsoft.com/office/drawing/2014/main" val="1068830159"/>
                    </a:ext>
                  </a:extLst>
                </a:gridCol>
                <a:gridCol w="608587">
                  <a:extLst>
                    <a:ext uri="{9D8B030D-6E8A-4147-A177-3AD203B41FA5}">
                      <a16:colId xmlns:a16="http://schemas.microsoft.com/office/drawing/2014/main" val="1922158403"/>
                    </a:ext>
                  </a:extLst>
                </a:gridCol>
                <a:gridCol w="518464">
                  <a:extLst>
                    <a:ext uri="{9D8B030D-6E8A-4147-A177-3AD203B41FA5}">
                      <a16:colId xmlns:a16="http://schemas.microsoft.com/office/drawing/2014/main" val="2767094913"/>
                    </a:ext>
                  </a:extLst>
                </a:gridCol>
                <a:gridCol w="567070">
                  <a:extLst>
                    <a:ext uri="{9D8B030D-6E8A-4147-A177-3AD203B41FA5}">
                      <a16:colId xmlns:a16="http://schemas.microsoft.com/office/drawing/2014/main" val="2939630969"/>
                    </a:ext>
                  </a:extLst>
                </a:gridCol>
                <a:gridCol w="548270">
                  <a:extLst>
                    <a:ext uri="{9D8B030D-6E8A-4147-A177-3AD203B41FA5}">
                      <a16:colId xmlns:a16="http://schemas.microsoft.com/office/drawing/2014/main" val="1050899978"/>
                    </a:ext>
                  </a:extLst>
                </a:gridCol>
                <a:gridCol w="1145851">
                  <a:extLst>
                    <a:ext uri="{9D8B030D-6E8A-4147-A177-3AD203B41FA5}">
                      <a16:colId xmlns:a16="http://schemas.microsoft.com/office/drawing/2014/main" val="1019675874"/>
                    </a:ext>
                  </a:extLst>
                </a:gridCol>
                <a:gridCol w="1703026">
                  <a:extLst>
                    <a:ext uri="{9D8B030D-6E8A-4147-A177-3AD203B41FA5}">
                      <a16:colId xmlns:a16="http://schemas.microsoft.com/office/drawing/2014/main" val="3291247638"/>
                    </a:ext>
                  </a:extLst>
                </a:gridCol>
                <a:gridCol w="724792">
                  <a:extLst>
                    <a:ext uri="{9D8B030D-6E8A-4147-A177-3AD203B41FA5}">
                      <a16:colId xmlns:a16="http://schemas.microsoft.com/office/drawing/2014/main" val="4064772479"/>
                    </a:ext>
                  </a:extLst>
                </a:gridCol>
                <a:gridCol w="556592">
                  <a:extLst>
                    <a:ext uri="{9D8B030D-6E8A-4147-A177-3AD203B41FA5}">
                      <a16:colId xmlns:a16="http://schemas.microsoft.com/office/drawing/2014/main" val="1128383105"/>
                    </a:ext>
                  </a:extLst>
                </a:gridCol>
                <a:gridCol w="523970">
                  <a:extLst>
                    <a:ext uri="{9D8B030D-6E8A-4147-A177-3AD203B41FA5}">
                      <a16:colId xmlns:a16="http://schemas.microsoft.com/office/drawing/2014/main" val="1072067013"/>
                    </a:ext>
                  </a:extLst>
                </a:gridCol>
                <a:gridCol w="351693">
                  <a:extLst>
                    <a:ext uri="{9D8B030D-6E8A-4147-A177-3AD203B41FA5}">
                      <a16:colId xmlns:a16="http://schemas.microsoft.com/office/drawing/2014/main" val="3129912506"/>
                    </a:ext>
                  </a:extLst>
                </a:gridCol>
                <a:gridCol w="348112">
                  <a:extLst>
                    <a:ext uri="{9D8B030D-6E8A-4147-A177-3AD203B41FA5}">
                      <a16:colId xmlns:a16="http://schemas.microsoft.com/office/drawing/2014/main" val="2575810637"/>
                    </a:ext>
                  </a:extLst>
                </a:gridCol>
              </a:tblGrid>
              <a:tr h="134088">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 </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5">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Characteristics-based Level of Concern (Likelihood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Character-istics Level of Concern Result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5623"/>
                    </a:solidFill>
                  </a:tcPr>
                </a:tc>
                <a:tc gridSpan="3">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Signpost Indicator Level of Concern (Likelihood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tc rowSpan="2">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State of Signpost Indicator</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Signpost Indicator Trend</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Sign-post LOC Result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000"/>
                    </a:solidFill>
                  </a:tcPr>
                </a:tc>
                <a:tc rowSpan="2">
                  <a:txBody>
                    <a:bodyPr/>
                    <a:lstStyle/>
                    <a:p>
                      <a:pPr marL="0" marR="0" indent="0" algn="ctr">
                        <a:lnSpc>
                          <a:spcPct val="120000"/>
                        </a:lnSpc>
                        <a:spcBef>
                          <a:spcPts val="0"/>
                        </a:spcBef>
                        <a:spcAft>
                          <a:spcPts val="0"/>
                        </a:spcAft>
                      </a:pPr>
                      <a:r>
                        <a:rPr lang="en-US" sz="800" b="1" dirty="0">
                          <a:solidFill>
                            <a:srgbClr val="FFFFFF"/>
                          </a:solidFill>
                          <a:effectLst/>
                          <a:latin typeface="Segoe UI Emoji" panose="020B0502040204020203" pitchFamily="34" charset="0"/>
                          <a:ea typeface="Segoe UI Emoji" panose="020B0502040204020203" pitchFamily="34" charset="0"/>
                        </a:rPr>
                        <a:t>Likeli-hood Proxy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2060598616"/>
                  </a:ext>
                </a:extLst>
              </a:tr>
              <a:tr h="577327">
                <a:tc>
                  <a:txBody>
                    <a:bodyPr/>
                    <a:lstStyle/>
                    <a:p>
                      <a:pPr marL="0" marR="0" indent="0">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Risk Source by Tech Group</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Novelty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Velocity</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Size</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Inform-ation</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Response</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vMerge="1">
                  <a:txBody>
                    <a:bodyPr/>
                    <a:lstStyle/>
                    <a:p>
                      <a:endParaRPr lang="en-US"/>
                    </a:p>
                  </a:txBody>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Metric</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Target</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indent="0" algn="ctr">
                        <a:lnSpc>
                          <a:spcPct val="120000"/>
                        </a:lnSpc>
                        <a:spcBef>
                          <a:spcPts val="0"/>
                        </a:spcBef>
                        <a:spcAft>
                          <a:spcPts val="0"/>
                        </a:spcAft>
                      </a:pPr>
                      <a:r>
                        <a:rPr lang="en-US" sz="800" b="1" dirty="0">
                          <a:solidFill>
                            <a:srgbClr val="000000"/>
                          </a:solidFill>
                          <a:effectLst/>
                          <a:latin typeface="Segoe UI Emoji" panose="020B0502040204020203" pitchFamily="34" charset="0"/>
                          <a:ea typeface="Segoe UI Emoji" panose="020B0502040204020203" pitchFamily="34" charset="0"/>
                        </a:rPr>
                        <a:t>Tolerance Level (+/-)</a:t>
                      </a:r>
                      <a:endParaRPr lang="en-US" sz="100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14197028"/>
                  </a:ext>
                </a:extLst>
              </a:tr>
              <a:tr h="981898">
                <a:tc>
                  <a:txBody>
                    <a:bodyPr/>
                    <a:lstStyle/>
                    <a:p>
                      <a:pPr marL="0" marR="0" indent="0" algn="ctr">
                        <a:lnSpc>
                          <a:spcPct val="120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rPr>
                        <a:t>C6</a:t>
                      </a:r>
                      <a:endParaRPr lang="en-US" sz="105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marL="0" algn="ctr" defTabSz="914400" rtl="0" eaLnBrk="1" fontAlgn="ctr" latinLnBrk="0" hangingPunct="1"/>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Projected CAV rollout modality (% Shared AVs) </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Projected Impact on car ownership (% decrease)</a:t>
                      </a:r>
                      <a:br>
                        <a:rPr lang="en-US" sz="800" b="1" i="0" u="none" strike="noStrike" dirty="0">
                          <a:solidFill>
                            <a:srgbClr val="000000"/>
                          </a:solidFill>
                          <a:effectLst/>
                          <a:latin typeface="Calibri" panose="020F0502020204030204" pitchFamily="34" charset="0"/>
                        </a:rPr>
                      </a:br>
                      <a:endParaRPr lang="en-US" sz="800" b="1" i="0" u="none" strike="noStrike" dirty="0">
                        <a:solidFill>
                          <a:srgbClr val="000000"/>
                        </a:solidFill>
                        <a:effectLst/>
                        <a:latin typeface="Calibri" panose="020F0502020204030204" pitchFamily="34" charset="0"/>
                      </a:endParaRP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Shared AV Fleet (% of total cars) = 1-2% by 2030s</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Private CAVs projected to be 5% of total vehicle sales by 2030</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endParaRPr lang="en-US" sz="900" b="1" kern="1200" dirty="0">
                        <a:solidFill>
                          <a:srgbClr val="000000"/>
                        </a:solidFill>
                        <a:effectLst/>
                        <a:latin typeface="Segoe UI Emoji" panose="020B0502040204020203" pitchFamily="34" charset="0"/>
                        <a:ea typeface="Segoe UI Emoji" panose="020B0502040204020203" pitchFamily="34" charset="0"/>
                        <a:cs typeface="+mn-cs"/>
                      </a:endParaRP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Uncertain</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On Target</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Negative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8AA"/>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D0EC"/>
                    </a:solidFill>
                  </a:tcPr>
                </a:tc>
                <a:extLst>
                  <a:ext uri="{0D108BD9-81ED-4DB2-BD59-A6C34878D82A}">
                    <a16:rowId xmlns:a16="http://schemas.microsoft.com/office/drawing/2014/main" val="2664858873"/>
                  </a:ext>
                </a:extLst>
              </a:tr>
              <a:tr h="2145400">
                <a:tc>
                  <a:txBody>
                    <a:bodyPr/>
                    <a:lstStyle/>
                    <a:p>
                      <a:pPr marL="0" marR="0" indent="0" algn="ctr">
                        <a:lnSpc>
                          <a:spcPct val="120000"/>
                        </a:lnSpc>
                        <a:spcBef>
                          <a:spcPts val="0"/>
                        </a:spcBef>
                        <a:spcAft>
                          <a:spcPts val="0"/>
                        </a:spcAft>
                      </a:pPr>
                      <a:r>
                        <a:rPr lang="en-US" sz="900" dirty="0">
                          <a:solidFill>
                            <a:srgbClr val="000000"/>
                          </a:solidFill>
                          <a:effectLst/>
                          <a:latin typeface="Segoe UI Emoji" panose="020B0502040204020203" pitchFamily="34" charset="0"/>
                          <a:ea typeface="Segoe UI Emoji" panose="020B0502040204020203" pitchFamily="34" charset="0"/>
                        </a:rPr>
                        <a:t>C8</a:t>
                      </a:r>
                      <a:endParaRPr lang="en-US" sz="1050" dirty="0">
                        <a:effectLst/>
                        <a:latin typeface="Segoe UI Emoji" panose="020B0502040204020203" pitchFamily="34" charset="0"/>
                        <a:ea typeface="Segoe UI Emoji" panose="020B0502040204020203" pitchFamily="34" charset="0"/>
                      </a:endParaRPr>
                    </a:p>
                  </a:txBody>
                  <a:tcPr marL="29715" marR="297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D3A7"/>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Moderate-2</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E8D3"/>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Low-1</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CFF"/>
                    </a:solidFill>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1.2mn chargers required for public use cases by 2030</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Infrastructure investments and existing pilot programs, including but not limited to EV charging infrastructure (Level 2 and DC fast charging)</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1. At ~150k public use chargers at ~50k charging stations nationwide today, we need ~150k new EV chargers/year to meet targets for electrification under Federal ZEV sales target</a:t>
                      </a:r>
                      <a:br>
                        <a:rPr lang="en-US" sz="900" b="1" kern="1200" dirty="0">
                          <a:solidFill>
                            <a:srgbClr val="000000"/>
                          </a:solidFill>
                          <a:effectLst/>
                          <a:latin typeface="Segoe UI Emoji" panose="020B0502040204020203" pitchFamily="34" charset="0"/>
                          <a:ea typeface="Segoe UI Emoji" panose="020B0502040204020203" pitchFamily="34" charset="0"/>
                          <a:cs typeface="+mn-cs"/>
                        </a:rPr>
                      </a:br>
                      <a:r>
                        <a:rPr lang="en-US" sz="900" b="1" kern="1200" dirty="0">
                          <a:solidFill>
                            <a:srgbClr val="000000"/>
                          </a:solidFill>
                          <a:effectLst/>
                          <a:latin typeface="Segoe UI Emoji" panose="020B0502040204020203" pitchFamily="34" charset="0"/>
                          <a:ea typeface="Segoe UI Emoji" panose="020B0502040204020203" pitchFamily="34" charset="0"/>
                          <a:cs typeface="+mn-cs"/>
                        </a:rPr>
                        <a:t>2. Public EV Charging Stations per 100,000 households: Ratio (high-income urban districts) to (Low-to-moderate urban districts)</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Conservative target (tolerance ~5%)</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Out of Tolerance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Negative</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455"/>
                    </a:solidFill>
                  </a:tcPr>
                </a:tc>
                <a:tc>
                  <a:txBody>
                    <a:bodyPr/>
                    <a:lstStyle/>
                    <a:p>
                      <a:pPr algn="ctr" fontAlgn="ctr"/>
                      <a:r>
                        <a:rPr lang="en-US" sz="900" b="1" kern="1200" dirty="0">
                          <a:solidFill>
                            <a:srgbClr val="000000"/>
                          </a:solidFill>
                          <a:effectLst/>
                          <a:latin typeface="Segoe UI Emoji" panose="020B0502040204020203" pitchFamily="34" charset="0"/>
                          <a:ea typeface="Segoe UI Emoji" panose="020B0502040204020203" pitchFamily="34" charset="0"/>
                          <a:cs typeface="+mn-cs"/>
                        </a:rPr>
                        <a:t>High-3</a:t>
                      </a:r>
                    </a:p>
                  </a:txBody>
                  <a:tcPr marL="7620" marR="7620" marT="76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3A1D8"/>
                    </a:solidFill>
                  </a:tcPr>
                </a:tc>
                <a:extLst>
                  <a:ext uri="{0D108BD9-81ED-4DB2-BD59-A6C34878D82A}">
                    <a16:rowId xmlns:a16="http://schemas.microsoft.com/office/drawing/2014/main" val="3530454"/>
                  </a:ext>
                </a:extLst>
              </a:tr>
            </a:tbl>
          </a:graphicData>
        </a:graphic>
      </p:graphicFrame>
      <p:sp>
        <p:nvSpPr>
          <p:cNvPr id="4" name="Rectangle 3">
            <a:extLst>
              <a:ext uri="{FF2B5EF4-FFF2-40B4-BE49-F238E27FC236}">
                <a16:creationId xmlns:a16="http://schemas.microsoft.com/office/drawing/2014/main" id="{CFB87D98-D767-DFBA-B2B0-7D9790CF716F}"/>
              </a:ext>
            </a:extLst>
          </p:cNvPr>
          <p:cNvSpPr/>
          <p:nvPr/>
        </p:nvSpPr>
        <p:spPr>
          <a:xfrm>
            <a:off x="515258" y="1082263"/>
            <a:ext cx="3222171" cy="3838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C84832B-F27B-2B30-638B-A6FF2399FC04}"/>
              </a:ext>
            </a:extLst>
          </p:cNvPr>
          <p:cNvSpPr/>
          <p:nvPr/>
        </p:nvSpPr>
        <p:spPr>
          <a:xfrm>
            <a:off x="3171371" y="1082266"/>
            <a:ext cx="558804" cy="38387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854010A8-8577-70D5-6B71-7625BF000C3A}"/>
              </a:ext>
            </a:extLst>
          </p:cNvPr>
          <p:cNvSpPr txBox="1">
            <a:spLocks/>
          </p:cNvSpPr>
          <p:nvPr/>
        </p:nvSpPr>
        <p:spPr>
          <a:xfrm>
            <a:off x="167452" y="0"/>
            <a:ext cx="8910445" cy="108226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r>
              <a:rPr lang="en-US" sz="2400" dirty="0">
                <a:latin typeface="Segoe UI Semibold" panose="020B0702040204020203" pitchFamily="34" charset="0"/>
                <a:cs typeface="Segoe UI Semibold" panose="020B0702040204020203" pitchFamily="34" charset="0"/>
              </a:rPr>
              <a:t>Supplementary information designed to provide</a:t>
            </a:r>
          </a:p>
          <a:p>
            <a:r>
              <a:rPr lang="en-US" sz="2400" dirty="0">
                <a:latin typeface="Segoe UI Semibold" panose="020B0702040204020203" pitchFamily="34" charset="0"/>
                <a:cs typeface="Segoe UI Semibold" panose="020B0702040204020203" pitchFamily="34" charset="0"/>
              </a:rPr>
              <a:t> greater insight and serve as a template:</a:t>
            </a:r>
          </a:p>
          <a:p>
            <a:r>
              <a:rPr lang="en-US" sz="2400" dirty="0">
                <a:latin typeface="Segoe UI Semibold" panose="020B0702040204020203" pitchFamily="34" charset="0"/>
                <a:cs typeface="Segoe UI Semibold" panose="020B0702040204020203" pitchFamily="34" charset="0"/>
              </a:rPr>
              <a:t>Characteristics-based LOC</a:t>
            </a:r>
          </a:p>
        </p:txBody>
      </p:sp>
    </p:spTree>
    <p:extLst>
      <p:ext uri="{BB962C8B-B14F-4D97-AF65-F5344CB8AC3E}">
        <p14:creationId xmlns:p14="http://schemas.microsoft.com/office/powerpoint/2010/main" val="135016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816500" y="105299"/>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Risk register includes 62 sources of risk (56 unique)</a:t>
            </a:r>
          </a:p>
        </p:txBody>
      </p:sp>
      <p:graphicFrame>
        <p:nvGraphicFramePr>
          <p:cNvPr id="4" name="Table 3">
            <a:extLst>
              <a:ext uri="{FF2B5EF4-FFF2-40B4-BE49-F238E27FC236}">
                <a16:creationId xmlns:a16="http://schemas.microsoft.com/office/drawing/2014/main" id="{2B88FDD0-B438-1163-D1EC-4CAA18BDB6F3}"/>
              </a:ext>
            </a:extLst>
          </p:cNvPr>
          <p:cNvGraphicFramePr>
            <a:graphicFrameLocks noGrp="1"/>
          </p:cNvGraphicFramePr>
          <p:nvPr>
            <p:extLst>
              <p:ext uri="{D42A27DB-BD31-4B8C-83A1-F6EECF244321}">
                <p14:modId xmlns:p14="http://schemas.microsoft.com/office/powerpoint/2010/main" val="1485234341"/>
              </p:ext>
            </p:extLst>
          </p:nvPr>
        </p:nvGraphicFramePr>
        <p:xfrm>
          <a:off x="661639" y="1219200"/>
          <a:ext cx="7991707" cy="3467917"/>
        </p:xfrm>
        <a:graphic>
          <a:graphicData uri="http://schemas.openxmlformats.org/drawingml/2006/table">
            <a:tbl>
              <a:tblPr firstRow="1" firstCol="1" bandRow="1"/>
              <a:tblGrid>
                <a:gridCol w="1137035">
                  <a:extLst>
                    <a:ext uri="{9D8B030D-6E8A-4147-A177-3AD203B41FA5}">
                      <a16:colId xmlns:a16="http://schemas.microsoft.com/office/drawing/2014/main" val="1528690940"/>
                    </a:ext>
                  </a:extLst>
                </a:gridCol>
                <a:gridCol w="671455">
                  <a:extLst>
                    <a:ext uri="{9D8B030D-6E8A-4147-A177-3AD203B41FA5}">
                      <a16:colId xmlns:a16="http://schemas.microsoft.com/office/drawing/2014/main" val="1878562820"/>
                    </a:ext>
                  </a:extLst>
                </a:gridCol>
                <a:gridCol w="680495">
                  <a:extLst>
                    <a:ext uri="{9D8B030D-6E8A-4147-A177-3AD203B41FA5}">
                      <a16:colId xmlns:a16="http://schemas.microsoft.com/office/drawing/2014/main" val="3368044056"/>
                    </a:ext>
                  </a:extLst>
                </a:gridCol>
                <a:gridCol w="771720">
                  <a:extLst>
                    <a:ext uri="{9D8B030D-6E8A-4147-A177-3AD203B41FA5}">
                      <a16:colId xmlns:a16="http://schemas.microsoft.com/office/drawing/2014/main" val="1030737745"/>
                    </a:ext>
                  </a:extLst>
                </a:gridCol>
                <a:gridCol w="1137035">
                  <a:extLst>
                    <a:ext uri="{9D8B030D-6E8A-4147-A177-3AD203B41FA5}">
                      <a16:colId xmlns:a16="http://schemas.microsoft.com/office/drawing/2014/main" val="4259476277"/>
                    </a:ext>
                  </a:extLst>
                </a:gridCol>
                <a:gridCol w="826785">
                  <a:extLst>
                    <a:ext uri="{9D8B030D-6E8A-4147-A177-3AD203B41FA5}">
                      <a16:colId xmlns:a16="http://schemas.microsoft.com/office/drawing/2014/main" val="3657398870"/>
                    </a:ext>
                  </a:extLst>
                </a:gridCol>
                <a:gridCol w="825963">
                  <a:extLst>
                    <a:ext uri="{9D8B030D-6E8A-4147-A177-3AD203B41FA5}">
                      <a16:colId xmlns:a16="http://schemas.microsoft.com/office/drawing/2014/main" val="3093509266"/>
                    </a:ext>
                  </a:extLst>
                </a:gridCol>
                <a:gridCol w="678030">
                  <a:extLst>
                    <a:ext uri="{9D8B030D-6E8A-4147-A177-3AD203B41FA5}">
                      <a16:colId xmlns:a16="http://schemas.microsoft.com/office/drawing/2014/main" val="3887163845"/>
                    </a:ext>
                  </a:extLst>
                </a:gridCol>
                <a:gridCol w="628718">
                  <a:extLst>
                    <a:ext uri="{9D8B030D-6E8A-4147-A177-3AD203B41FA5}">
                      <a16:colId xmlns:a16="http://schemas.microsoft.com/office/drawing/2014/main" val="419786243"/>
                    </a:ext>
                  </a:extLst>
                </a:gridCol>
                <a:gridCol w="634471">
                  <a:extLst>
                    <a:ext uri="{9D8B030D-6E8A-4147-A177-3AD203B41FA5}">
                      <a16:colId xmlns:a16="http://schemas.microsoft.com/office/drawing/2014/main" val="3985289655"/>
                    </a:ext>
                  </a:extLst>
                </a:gridCol>
              </a:tblGrid>
              <a:tr h="689544">
                <a:tc>
                  <a:txBody>
                    <a:bodyPr/>
                    <a:lstStyle/>
                    <a:p>
                      <a:pPr marL="0" marR="0" algn="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Agency Goal: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Safety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Equity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Internal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Mobility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Privacy and 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Sustain-ability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Other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r>
                        <a:rPr lang="en-US" sz="1000" b="1" dirty="0">
                          <a:solidFill>
                            <a:srgbClr val="000000"/>
                          </a:solidFill>
                          <a:effectLst/>
                          <a:latin typeface="Arial" panose="020B0604020202020204" pitchFamily="34" charset="0"/>
                          <a:ea typeface="Times New Roman" panose="02020603050405020304" pitchFamily="18" charset="0"/>
                        </a:rPr>
                        <a:t>Share %</a:t>
                      </a: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6278633"/>
                  </a:ext>
                </a:extLst>
              </a:tr>
              <a:tr h="640080">
                <a:tc>
                  <a:txBody>
                    <a:bodyPr/>
                    <a:lstStyle/>
                    <a:p>
                      <a:pPr marL="0" marR="0" algn="l">
                        <a:lnSpc>
                          <a:spcPts val="1200"/>
                        </a:lnSpc>
                        <a:spcBef>
                          <a:spcPts val="300"/>
                        </a:spcBef>
                        <a:spcAft>
                          <a:spcPts val="300"/>
                        </a:spcAft>
                      </a:pPr>
                      <a:r>
                        <a:rPr lang="en-US" sz="1000" b="1" dirty="0">
                          <a:effectLst/>
                          <a:latin typeface="Arial" panose="020B0604020202020204" pitchFamily="34" charset="0"/>
                          <a:ea typeface="Times New Roman" panose="02020603050405020304" pitchFamily="18" charset="0"/>
                        </a:rPr>
                        <a:t>Priority Score: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300"/>
                        </a:spcBef>
                        <a:spcAft>
                          <a:spcPts val="300"/>
                        </a:spcAft>
                      </a:pPr>
                      <a:endParaRPr lang="en-US" sz="10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1301429"/>
                  </a:ext>
                </a:extLst>
              </a:tr>
              <a:tr h="260542">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5 - Extreme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9</a:t>
                      </a:r>
                      <a:endParaRPr lang="en-US" sz="11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13</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783928"/>
                  </a:ext>
                </a:extLst>
              </a:tr>
              <a:tr h="260542">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4 - 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9</a:t>
                      </a:r>
                      <a:endParaRPr lang="en-US" sz="11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13</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982942"/>
                  </a:ext>
                </a:extLst>
              </a:tr>
              <a:tr h="646883">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3 - Moderate-high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24</a:t>
                      </a:r>
                      <a:endParaRPr lang="en-US" sz="11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36</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013917"/>
                  </a:ext>
                </a:extLst>
              </a:tr>
              <a:tr h="431254">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2 – Moderate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16</a:t>
                      </a:r>
                      <a:endParaRPr lang="en-US" sz="11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24</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923803"/>
                  </a:ext>
                </a:extLst>
              </a:tr>
              <a:tr h="269536">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1 - 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9</a:t>
                      </a:r>
                      <a:endParaRPr lang="en-US" sz="1100" b="1"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13</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019550"/>
                  </a:ext>
                </a:extLst>
              </a:tr>
              <a:tr h="269536">
                <a:tc>
                  <a:txBody>
                    <a:bodyPr/>
                    <a:lstStyle/>
                    <a:p>
                      <a:pPr marL="0" marR="0">
                        <a:spcBef>
                          <a:spcPts val="100"/>
                        </a:spcBef>
                        <a:spcAft>
                          <a:spcPts val="100"/>
                        </a:spcAft>
                      </a:pPr>
                      <a:r>
                        <a:rPr lang="en-US" sz="1000" dirty="0">
                          <a:effectLst/>
                          <a:latin typeface="Arial" panose="020B0604020202020204" pitchFamily="34" charset="0"/>
                          <a:ea typeface="Times New Roman" panose="02020603050405020304"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effectLst/>
                          <a:latin typeface="Arial" panose="020B0604020202020204" pitchFamily="34" charset="0"/>
                          <a:ea typeface="Times New Roman" panose="02020603050405020304" pitchFamily="18" charset="0"/>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0"/>
                        </a:spcBef>
                        <a:spcAft>
                          <a:spcPts val="100"/>
                        </a:spcAft>
                      </a:pPr>
                      <a:r>
                        <a:rPr lang="en-US" sz="1100" b="1" dirty="0">
                          <a:solidFill>
                            <a:srgbClr val="000000"/>
                          </a:solidFill>
                          <a:effectLst/>
                          <a:latin typeface="Arial" panose="020B0604020202020204" pitchFamily="34" charset="0"/>
                          <a:ea typeface="Times New Roman" panose="02020603050405020304" pitchFamily="18" charset="0"/>
                        </a:rPr>
                        <a:t>100</a:t>
                      </a:r>
                      <a:endParaRPr lang="en-US" sz="1100" b="1"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35924"/>
                  </a:ext>
                </a:extLst>
              </a:tr>
            </a:tbl>
          </a:graphicData>
        </a:graphic>
      </p:graphicFrame>
    </p:spTree>
    <p:extLst>
      <p:ext uri="{BB962C8B-B14F-4D97-AF65-F5344CB8AC3E}">
        <p14:creationId xmlns:p14="http://schemas.microsoft.com/office/powerpoint/2010/main" val="4259518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1426100" y="0"/>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Equity issues loom as a major concern</a:t>
            </a:r>
          </a:p>
        </p:txBody>
      </p:sp>
      <p:sp>
        <p:nvSpPr>
          <p:cNvPr id="2" name="TextBox 1">
            <a:extLst>
              <a:ext uri="{FF2B5EF4-FFF2-40B4-BE49-F238E27FC236}">
                <a16:creationId xmlns:a16="http://schemas.microsoft.com/office/drawing/2014/main" id="{4802BD8A-34F0-C2C4-3478-3F8C6BBD003A}"/>
              </a:ext>
            </a:extLst>
          </p:cNvPr>
          <p:cNvSpPr txBox="1"/>
          <p:nvPr/>
        </p:nvSpPr>
        <p:spPr>
          <a:xfrm>
            <a:off x="791517" y="570003"/>
            <a:ext cx="6926383" cy="369332"/>
          </a:xfrm>
          <a:prstGeom prst="rect">
            <a:avLst/>
          </a:prstGeom>
          <a:noFill/>
        </p:spPr>
        <p:txBody>
          <a:bodyPr wrap="none" rtlCol="0">
            <a:spAutoFit/>
          </a:bodyPr>
          <a:lstStyle/>
          <a:p>
            <a:r>
              <a:rPr lang="en-US" dirty="0">
                <a:latin typeface="Segoe UI Emoji" panose="020B0502040204020203" pitchFamily="34" charset="0"/>
                <a:ea typeface="Segoe UI Emoji" panose="020B0502040204020203" pitchFamily="34" charset="0"/>
              </a:rPr>
              <a:t>Distribution of Risks by Agency Goals, sorted by Risk Priority Score</a:t>
            </a:r>
          </a:p>
        </p:txBody>
      </p:sp>
      <p:graphicFrame>
        <p:nvGraphicFramePr>
          <p:cNvPr id="5" name="Chart 4">
            <a:extLst>
              <a:ext uri="{FF2B5EF4-FFF2-40B4-BE49-F238E27FC236}">
                <a16:creationId xmlns:a16="http://schemas.microsoft.com/office/drawing/2014/main" id="{5E025AAB-CA3E-4D70-B1EA-2D1F29768BD4}"/>
              </a:ext>
            </a:extLst>
          </p:cNvPr>
          <p:cNvGraphicFramePr/>
          <p:nvPr>
            <p:extLst>
              <p:ext uri="{D42A27DB-BD31-4B8C-83A1-F6EECF244321}">
                <p14:modId xmlns:p14="http://schemas.microsoft.com/office/powerpoint/2010/main" val="2749866535"/>
              </p:ext>
            </p:extLst>
          </p:nvPr>
        </p:nvGraphicFramePr>
        <p:xfrm>
          <a:off x="791517" y="1018478"/>
          <a:ext cx="7774963" cy="4130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960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3A93AFA-88BE-D734-2A07-4EFE7F2EE20A}"/>
              </a:ext>
            </a:extLst>
          </p:cNvPr>
          <p:cNvSpPr txBox="1">
            <a:spLocks/>
          </p:cNvSpPr>
          <p:nvPr/>
        </p:nvSpPr>
        <p:spPr>
          <a:xfrm>
            <a:off x="1864715" y="-226"/>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ea typeface="Segoe UI Emoji" panose="020B0502040204020203" pitchFamily="34" charset="0"/>
                <a:cs typeface="Segoe UI Semibold" panose="020B0702040204020203" pitchFamily="34" charset="0"/>
              </a:rPr>
              <a:t>Technologies vary by sources of risk</a:t>
            </a:r>
          </a:p>
        </p:txBody>
      </p:sp>
      <p:sp>
        <p:nvSpPr>
          <p:cNvPr id="2" name="TextBox 1">
            <a:extLst>
              <a:ext uri="{FF2B5EF4-FFF2-40B4-BE49-F238E27FC236}">
                <a16:creationId xmlns:a16="http://schemas.microsoft.com/office/drawing/2014/main" id="{4802BD8A-34F0-C2C4-3478-3F8C6BBD003A}"/>
              </a:ext>
            </a:extLst>
          </p:cNvPr>
          <p:cNvSpPr txBox="1"/>
          <p:nvPr/>
        </p:nvSpPr>
        <p:spPr>
          <a:xfrm>
            <a:off x="1492727" y="466417"/>
            <a:ext cx="6158545" cy="369332"/>
          </a:xfrm>
          <a:prstGeom prst="rect">
            <a:avLst/>
          </a:prstGeom>
          <a:noFill/>
        </p:spPr>
        <p:txBody>
          <a:bodyPr wrap="none" rtlCol="0">
            <a:spAutoFit/>
          </a:bodyPr>
          <a:lstStyle/>
          <a:p>
            <a:r>
              <a:rPr lang="en-US" dirty="0">
                <a:latin typeface="Segoe UI Emoji" panose="020B0502040204020203" pitchFamily="34" charset="0"/>
                <a:ea typeface="Segoe UI Emoji" panose="020B0502040204020203" pitchFamily="34" charset="0"/>
              </a:rPr>
              <a:t>Distribution of Risks to Agency Goals by Technology Group</a:t>
            </a:r>
          </a:p>
        </p:txBody>
      </p:sp>
      <p:graphicFrame>
        <p:nvGraphicFramePr>
          <p:cNvPr id="4" name="Chart 3">
            <a:extLst>
              <a:ext uri="{FF2B5EF4-FFF2-40B4-BE49-F238E27FC236}">
                <a16:creationId xmlns:a16="http://schemas.microsoft.com/office/drawing/2014/main" id="{1A302868-B641-41E4-8ECC-1AE2B5398658}"/>
              </a:ext>
            </a:extLst>
          </p:cNvPr>
          <p:cNvGraphicFramePr/>
          <p:nvPr>
            <p:extLst>
              <p:ext uri="{D42A27DB-BD31-4B8C-83A1-F6EECF244321}">
                <p14:modId xmlns:p14="http://schemas.microsoft.com/office/powerpoint/2010/main" val="1496713932"/>
              </p:ext>
            </p:extLst>
          </p:nvPr>
        </p:nvGraphicFramePr>
        <p:xfrm>
          <a:off x="1040781" y="846308"/>
          <a:ext cx="7463882" cy="42343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381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FCE02-036B-3748-9E3E-A6930C41B762}"/>
              </a:ext>
            </a:extLst>
          </p:cNvPr>
          <p:cNvSpPr>
            <a:spLocks noGrp="1"/>
          </p:cNvSpPr>
          <p:nvPr>
            <p:ph type="title"/>
          </p:nvPr>
        </p:nvSpPr>
        <p:spPr>
          <a:xfrm>
            <a:off x="457200" y="-159970"/>
            <a:ext cx="8229600" cy="1063229"/>
          </a:xfrm>
        </p:spPr>
        <p:txBody>
          <a:bodyPr/>
          <a:lstStyle/>
          <a:p>
            <a:r>
              <a:rPr lang="en-US" dirty="0"/>
              <a:t>High-level strategy and policy briefs were derived from mitigating actions in the risk register</a:t>
            </a:r>
          </a:p>
        </p:txBody>
      </p:sp>
      <p:graphicFrame>
        <p:nvGraphicFramePr>
          <p:cNvPr id="5" name="Content Placeholder 4">
            <a:extLst>
              <a:ext uri="{FF2B5EF4-FFF2-40B4-BE49-F238E27FC236}">
                <a16:creationId xmlns:a16="http://schemas.microsoft.com/office/drawing/2014/main" id="{2B74FDB3-7189-22C8-90FA-F2F4A86529DF}"/>
              </a:ext>
            </a:extLst>
          </p:cNvPr>
          <p:cNvGraphicFramePr>
            <a:graphicFrameLocks noGrp="1"/>
          </p:cNvGraphicFramePr>
          <p:nvPr>
            <p:ph idx="1"/>
            <p:extLst>
              <p:ext uri="{D42A27DB-BD31-4B8C-83A1-F6EECF244321}">
                <p14:modId xmlns:p14="http://schemas.microsoft.com/office/powerpoint/2010/main" val="3572568497"/>
              </p:ext>
            </p:extLst>
          </p:nvPr>
        </p:nvGraphicFramePr>
        <p:xfrm>
          <a:off x="300852" y="801659"/>
          <a:ext cx="8665030" cy="4255770"/>
        </p:xfrm>
        <a:graphic>
          <a:graphicData uri="http://schemas.openxmlformats.org/drawingml/2006/table">
            <a:tbl>
              <a:tblPr firstRow="1" firstCol="1" bandRow="1">
                <a:tableStyleId>{5C22544A-7EE6-4342-B048-85BDC9FD1C3A}</a:tableStyleId>
              </a:tblPr>
              <a:tblGrid>
                <a:gridCol w="813340">
                  <a:extLst>
                    <a:ext uri="{9D8B030D-6E8A-4147-A177-3AD203B41FA5}">
                      <a16:colId xmlns:a16="http://schemas.microsoft.com/office/drawing/2014/main" val="3758499049"/>
                    </a:ext>
                  </a:extLst>
                </a:gridCol>
                <a:gridCol w="7851690">
                  <a:extLst>
                    <a:ext uri="{9D8B030D-6E8A-4147-A177-3AD203B41FA5}">
                      <a16:colId xmlns:a16="http://schemas.microsoft.com/office/drawing/2014/main" val="2699554083"/>
                    </a:ext>
                  </a:extLst>
                </a:gridCol>
              </a:tblGrid>
              <a:tr h="0">
                <a:tc>
                  <a:txBody>
                    <a:bodyPr/>
                    <a:lstStyle/>
                    <a:p>
                      <a:pPr marL="0" marR="0" indent="0" algn="ctr">
                        <a:lnSpc>
                          <a:spcPct val="110000"/>
                        </a:lnSpc>
                        <a:spcBef>
                          <a:spcPts val="0"/>
                        </a:spcBef>
                        <a:spcAft>
                          <a:spcPts val="0"/>
                        </a:spcAft>
                      </a:pPr>
                      <a:r>
                        <a:rPr lang="en-US" sz="2000" dirty="0">
                          <a:effectLst/>
                        </a:rPr>
                        <a:t>Policy Brief</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228600" algn="ctr">
                        <a:lnSpc>
                          <a:spcPct val="110000"/>
                        </a:lnSpc>
                        <a:spcBef>
                          <a:spcPts val="0"/>
                        </a:spcBef>
                        <a:spcAft>
                          <a:spcPts val="0"/>
                        </a:spcAft>
                      </a:pPr>
                      <a:r>
                        <a:rPr lang="en-US" sz="2000" dirty="0">
                          <a:effectLst/>
                        </a:rPr>
                        <a:t>Topic</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8711527"/>
                  </a:ext>
                </a:extLst>
              </a:tr>
              <a:tr h="0">
                <a:tc>
                  <a:txBody>
                    <a:bodyPr/>
                    <a:lstStyle/>
                    <a:p>
                      <a:pPr marL="0" marR="0" indent="228600" algn="ctr">
                        <a:lnSpc>
                          <a:spcPct val="110000"/>
                        </a:lnSpc>
                        <a:spcBef>
                          <a:spcPts val="0"/>
                        </a:spcBef>
                        <a:spcAft>
                          <a:spcPts val="0"/>
                        </a:spcAft>
                      </a:pPr>
                      <a:r>
                        <a:rPr lang="en-US" sz="1800" dirty="0">
                          <a:effectLst/>
                        </a:rPr>
                        <a:t>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Ensure access to necessary </a:t>
                      </a:r>
                      <a:r>
                        <a:rPr lang="en-US" sz="2000" b="1" dirty="0">
                          <a:effectLst/>
                        </a:rPr>
                        <a:t>workforce skills</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2695036"/>
                  </a:ext>
                </a:extLst>
              </a:tr>
              <a:tr h="0">
                <a:tc>
                  <a:txBody>
                    <a:bodyPr/>
                    <a:lstStyle/>
                    <a:p>
                      <a:pPr marL="0" marR="0" indent="228600" algn="ctr">
                        <a:lnSpc>
                          <a:spcPct val="110000"/>
                        </a:lnSpc>
                        <a:spcBef>
                          <a:spcPts val="0"/>
                        </a:spcBef>
                        <a:spcAft>
                          <a:spcPts val="0"/>
                        </a:spcAft>
                      </a:pPr>
                      <a:r>
                        <a:rPr lang="en-US" sz="18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Monitor for </a:t>
                      </a:r>
                      <a:r>
                        <a:rPr lang="en-US" sz="2000" b="1" dirty="0">
                          <a:effectLst/>
                        </a:rPr>
                        <a:t>early signpost </a:t>
                      </a:r>
                      <a:r>
                        <a:rPr lang="en-US" sz="2000" dirty="0">
                          <a:effectLst/>
                        </a:rPr>
                        <a:t>detection</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5559511"/>
                  </a:ext>
                </a:extLst>
              </a:tr>
              <a:tr h="0">
                <a:tc>
                  <a:txBody>
                    <a:bodyPr/>
                    <a:lstStyle/>
                    <a:p>
                      <a:pPr marL="0" marR="0" indent="228600" algn="ctr">
                        <a:lnSpc>
                          <a:spcPct val="110000"/>
                        </a:lnSpc>
                        <a:spcBef>
                          <a:spcPts val="0"/>
                        </a:spcBef>
                        <a:spcAft>
                          <a:spcPts val="0"/>
                        </a:spcAft>
                      </a:pPr>
                      <a:r>
                        <a:rPr lang="en-US" sz="18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Enhance cyber </a:t>
                      </a:r>
                      <a:r>
                        <a:rPr lang="en-US" sz="2000" b="1" dirty="0">
                          <a:effectLst/>
                        </a:rPr>
                        <a:t>security</a:t>
                      </a:r>
                      <a:r>
                        <a:rPr lang="en-US" sz="2000" dirty="0">
                          <a:effectLst/>
                        </a:rPr>
                        <a:t>, data </a:t>
                      </a:r>
                      <a:r>
                        <a:rPr lang="en-US" sz="2000" b="1" dirty="0">
                          <a:effectLst/>
                        </a:rPr>
                        <a:t>privacy</a:t>
                      </a:r>
                      <a:r>
                        <a:rPr lang="en-US" sz="2000" dirty="0">
                          <a:effectLst/>
                        </a:rPr>
                        <a:t>, and awareness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2253022"/>
                  </a:ext>
                </a:extLst>
              </a:tr>
              <a:tr h="0">
                <a:tc>
                  <a:txBody>
                    <a:bodyPr/>
                    <a:lstStyle/>
                    <a:p>
                      <a:pPr marL="0" marR="0" indent="228600" algn="ctr">
                        <a:lnSpc>
                          <a:spcPct val="110000"/>
                        </a:lnSpc>
                        <a:spcBef>
                          <a:spcPts val="0"/>
                        </a:spcBef>
                        <a:spcAft>
                          <a:spcPts val="0"/>
                        </a:spcAft>
                      </a:pPr>
                      <a:r>
                        <a:rPr lang="en-US" sz="1800" dirty="0">
                          <a:effectLst/>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Ensure an </a:t>
                      </a:r>
                      <a:r>
                        <a:rPr lang="en-US" sz="2000" b="1" dirty="0">
                          <a:effectLst/>
                        </a:rPr>
                        <a:t>adaptive safety culture </a:t>
                      </a:r>
                      <a:r>
                        <a:rPr lang="en-US" sz="2000" dirty="0">
                          <a:effectLst/>
                        </a:rPr>
                        <a:t>to risks from emerging technologies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1468782"/>
                  </a:ext>
                </a:extLst>
              </a:tr>
              <a:tr h="0">
                <a:tc>
                  <a:txBody>
                    <a:bodyPr/>
                    <a:lstStyle/>
                    <a:p>
                      <a:pPr marL="0" marR="0" indent="228600" algn="ctr">
                        <a:lnSpc>
                          <a:spcPct val="110000"/>
                        </a:lnSpc>
                        <a:spcBef>
                          <a:spcPts val="0"/>
                        </a:spcBef>
                        <a:spcAft>
                          <a:spcPts val="0"/>
                        </a:spcAft>
                      </a:pPr>
                      <a:r>
                        <a:rPr lang="en-US" sz="1800" dirty="0">
                          <a:effectLst/>
                        </a:rPr>
                        <a:t>5</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Prepare </a:t>
                      </a:r>
                      <a:r>
                        <a:rPr lang="en-US" sz="2000" b="1" dirty="0">
                          <a:effectLst/>
                        </a:rPr>
                        <a:t>data sharing, data management, and digital policy</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3428619"/>
                  </a:ext>
                </a:extLst>
              </a:tr>
              <a:tr h="0">
                <a:tc>
                  <a:txBody>
                    <a:bodyPr/>
                    <a:lstStyle/>
                    <a:p>
                      <a:pPr marL="0" marR="0" indent="228600" algn="ctr">
                        <a:lnSpc>
                          <a:spcPct val="110000"/>
                        </a:lnSpc>
                        <a:spcBef>
                          <a:spcPts val="0"/>
                        </a:spcBef>
                        <a:spcAft>
                          <a:spcPts val="0"/>
                        </a:spcAft>
                      </a:pPr>
                      <a:r>
                        <a:rPr lang="en-US" sz="18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Detect and examine </a:t>
                      </a:r>
                      <a:r>
                        <a:rPr lang="en-US" sz="2000" b="1" dirty="0">
                          <a:effectLst/>
                        </a:rPr>
                        <a:t>implicit assumptions </a:t>
                      </a:r>
                      <a:r>
                        <a:rPr lang="en-US" sz="2000" dirty="0">
                          <a:effectLst/>
                        </a:rPr>
                        <a:t>to enhance awareness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22588996"/>
                  </a:ext>
                </a:extLst>
              </a:tr>
              <a:tr h="0">
                <a:tc>
                  <a:txBody>
                    <a:bodyPr/>
                    <a:lstStyle/>
                    <a:p>
                      <a:pPr marL="0" marR="0" indent="228600" algn="ctr">
                        <a:lnSpc>
                          <a:spcPct val="110000"/>
                        </a:lnSpc>
                        <a:spcBef>
                          <a:spcPts val="0"/>
                        </a:spcBef>
                        <a:spcAft>
                          <a:spcPts val="0"/>
                        </a:spcAft>
                      </a:pPr>
                      <a:r>
                        <a:rPr lang="en-US" sz="1800" dirty="0">
                          <a:effectLst/>
                        </a:rPr>
                        <a:t>7</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Create capacity for </a:t>
                      </a:r>
                      <a:r>
                        <a:rPr lang="en-US" sz="2000" b="1" dirty="0">
                          <a:effectLst/>
                        </a:rPr>
                        <a:t>DMDU (non-predictive) analytics</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3462430"/>
                  </a:ext>
                </a:extLst>
              </a:tr>
              <a:tr h="0">
                <a:tc>
                  <a:txBody>
                    <a:bodyPr/>
                    <a:lstStyle/>
                    <a:p>
                      <a:pPr marL="0" marR="0" indent="228600" algn="ctr">
                        <a:lnSpc>
                          <a:spcPct val="110000"/>
                        </a:lnSpc>
                        <a:spcBef>
                          <a:spcPts val="0"/>
                        </a:spcBef>
                        <a:spcAft>
                          <a:spcPts val="0"/>
                        </a:spcAft>
                      </a:pPr>
                      <a:r>
                        <a:rPr lang="en-US" sz="1800" dirty="0">
                          <a:effectLst/>
                        </a:rPr>
                        <a:t>8</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Strengthen sensitivity to </a:t>
                      </a:r>
                      <a:r>
                        <a:rPr lang="en-US" sz="2000" b="1" dirty="0">
                          <a:effectLst/>
                        </a:rPr>
                        <a:t>equity implications </a:t>
                      </a:r>
                      <a:r>
                        <a:rPr lang="en-US" sz="2000" dirty="0">
                          <a:effectLst/>
                        </a:rPr>
                        <a:t>of agency decisions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2108018"/>
                  </a:ext>
                </a:extLst>
              </a:tr>
              <a:tr h="0">
                <a:tc>
                  <a:txBody>
                    <a:bodyPr/>
                    <a:lstStyle/>
                    <a:p>
                      <a:pPr marL="0" marR="0" indent="228600" algn="ctr">
                        <a:lnSpc>
                          <a:spcPct val="110000"/>
                        </a:lnSpc>
                        <a:spcBef>
                          <a:spcPts val="0"/>
                        </a:spcBef>
                        <a:spcAft>
                          <a:spcPts val="0"/>
                        </a:spcAft>
                      </a:pPr>
                      <a:r>
                        <a:rPr lang="en-US" sz="1800" dirty="0">
                          <a:effectLst/>
                        </a:rPr>
                        <a:t>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228600">
                        <a:lnSpc>
                          <a:spcPct val="150000"/>
                        </a:lnSpc>
                        <a:spcBef>
                          <a:spcPts val="0"/>
                        </a:spcBef>
                        <a:spcAft>
                          <a:spcPts val="0"/>
                        </a:spcAft>
                      </a:pPr>
                      <a:r>
                        <a:rPr lang="en-US" sz="2000" dirty="0">
                          <a:effectLst/>
                        </a:rPr>
                        <a:t>Practice early stakeholder and community </a:t>
                      </a:r>
                      <a:r>
                        <a:rPr lang="en-US" sz="2000" b="1" dirty="0">
                          <a:effectLst/>
                        </a:rPr>
                        <a:t>engagement </a:t>
                      </a:r>
                      <a:endParaRPr lang="en-US" sz="14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2116860"/>
                  </a:ext>
                </a:extLst>
              </a:tr>
            </a:tbl>
          </a:graphicData>
        </a:graphic>
      </p:graphicFrame>
      <p:sp>
        <p:nvSpPr>
          <p:cNvPr id="4" name="Slide Number Placeholder 3">
            <a:extLst>
              <a:ext uri="{FF2B5EF4-FFF2-40B4-BE49-F238E27FC236}">
                <a16:creationId xmlns:a16="http://schemas.microsoft.com/office/drawing/2014/main" id="{1998ECE8-D15A-4073-55BB-552466CFE35F}"/>
              </a:ext>
            </a:extLst>
          </p:cNvPr>
          <p:cNvSpPr>
            <a:spLocks noGrp="1"/>
          </p:cNvSpPr>
          <p:nvPr>
            <p:ph type="sldNum" sz="quarter" idx="12"/>
          </p:nvPr>
        </p:nvSpPr>
        <p:spPr/>
        <p:txBody>
          <a:bodyPr/>
          <a:lstStyle/>
          <a:p>
            <a:fld id="{751C8E14-6A03-8247-AEE3-7D72177F9BA6}" type="slidenum">
              <a:rPr lang="en-US" smtClean="0"/>
              <a:t>28</a:t>
            </a:fld>
            <a:endParaRPr lang="en-US" dirty="0"/>
          </a:p>
        </p:txBody>
      </p:sp>
    </p:spTree>
    <p:extLst>
      <p:ext uri="{BB962C8B-B14F-4D97-AF65-F5344CB8AC3E}">
        <p14:creationId xmlns:p14="http://schemas.microsoft.com/office/powerpoint/2010/main" val="3942618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389F-7F7D-8CB5-04C3-5F936F17094A}"/>
              </a:ext>
            </a:extLst>
          </p:cNvPr>
          <p:cNvSpPr>
            <a:spLocks noGrp="1"/>
          </p:cNvSpPr>
          <p:nvPr>
            <p:ph type="title"/>
          </p:nvPr>
        </p:nvSpPr>
        <p:spPr>
          <a:xfrm>
            <a:off x="0" y="-3571"/>
            <a:ext cx="9144000" cy="1063229"/>
          </a:xfrm>
        </p:spPr>
        <p:txBody>
          <a:bodyPr/>
          <a:lstStyle/>
          <a:p>
            <a:r>
              <a:rPr lang="en-US" dirty="0"/>
              <a:t>High-level policy or strategy guides </a:t>
            </a:r>
            <a:br>
              <a:rPr lang="en-US" dirty="0"/>
            </a:br>
            <a:r>
              <a:rPr lang="en-US" dirty="0"/>
              <a:t>largely follow the same outline</a:t>
            </a:r>
          </a:p>
        </p:txBody>
      </p:sp>
      <p:sp>
        <p:nvSpPr>
          <p:cNvPr id="3" name="Text Placeholder 2">
            <a:extLst>
              <a:ext uri="{FF2B5EF4-FFF2-40B4-BE49-F238E27FC236}">
                <a16:creationId xmlns:a16="http://schemas.microsoft.com/office/drawing/2014/main" id="{3FE3047E-D71C-871F-9991-58E8C76A6498}"/>
              </a:ext>
            </a:extLst>
          </p:cNvPr>
          <p:cNvSpPr>
            <a:spLocks noGrp="1"/>
          </p:cNvSpPr>
          <p:nvPr>
            <p:ph type="body" sz="quarter" idx="10"/>
          </p:nvPr>
        </p:nvSpPr>
        <p:spPr>
          <a:xfrm>
            <a:off x="457199" y="1375286"/>
            <a:ext cx="8229602" cy="3698081"/>
          </a:xfrm>
        </p:spPr>
        <p:txBody>
          <a:bodyPr/>
          <a:lstStyle/>
          <a:p>
            <a:pPr algn="l">
              <a:buFont typeface="+mj-lt"/>
              <a:buAutoNum type="arabicPeriod"/>
            </a:pPr>
            <a:r>
              <a:rPr lang="en-US" sz="2000" b="0" i="0" u="none" strike="noStrike" baseline="0" dirty="0"/>
              <a:t>Description of the higher-level policy or strategy</a:t>
            </a:r>
          </a:p>
          <a:p>
            <a:pPr algn="l">
              <a:buFont typeface="+mj-lt"/>
              <a:buAutoNum type="arabicPeriod"/>
            </a:pPr>
            <a:r>
              <a:rPr lang="en-US" sz="2000" dirty="0"/>
              <a:t>H</a:t>
            </a:r>
            <a:r>
              <a:rPr lang="en-US" sz="2000" b="0" i="0" u="none" strike="noStrike" baseline="0" dirty="0"/>
              <a:t>ow it is intended to enhance agency capabilities</a:t>
            </a:r>
          </a:p>
          <a:p>
            <a:pPr algn="l">
              <a:buFont typeface="+mj-lt"/>
              <a:buAutoNum type="arabicPeriod"/>
            </a:pPr>
            <a:r>
              <a:rPr lang="en-US" sz="2000" dirty="0"/>
              <a:t>How </a:t>
            </a:r>
            <a:r>
              <a:rPr lang="en-US" sz="2000" b="0" i="0" u="none" strike="noStrike" baseline="0" dirty="0"/>
              <a:t>to conduct the policy or strategy, if applicable </a:t>
            </a:r>
          </a:p>
          <a:p>
            <a:pPr algn="l">
              <a:buFont typeface="+mj-lt"/>
              <a:buAutoNum type="arabicPeriod"/>
            </a:pPr>
            <a:r>
              <a:rPr lang="en-US" sz="2000" dirty="0"/>
              <a:t>S</a:t>
            </a:r>
            <a:r>
              <a:rPr lang="en-US" sz="2000" b="0" i="0" u="none" strike="noStrike" baseline="0" dirty="0"/>
              <a:t>takeholder considerations</a:t>
            </a:r>
          </a:p>
          <a:p>
            <a:pPr algn="l">
              <a:buFont typeface="+mj-lt"/>
              <a:buAutoNum type="arabicPeriod"/>
            </a:pPr>
            <a:r>
              <a:rPr lang="en-US" sz="2000" dirty="0"/>
              <a:t>P</a:t>
            </a:r>
            <a:r>
              <a:rPr lang="en-US" sz="2000" b="0" i="0" u="none" strike="noStrike" baseline="0" dirty="0"/>
              <a:t>otential unintended consequences, and </a:t>
            </a:r>
          </a:p>
          <a:p>
            <a:pPr algn="l">
              <a:buFont typeface="+mj-lt"/>
              <a:buAutoNum type="arabicPeriod"/>
            </a:pPr>
            <a:r>
              <a:rPr lang="en-US" sz="2000" dirty="0"/>
              <a:t>H</a:t>
            </a:r>
            <a:r>
              <a:rPr lang="en-US" sz="2000" b="0" i="0" u="none" strike="noStrike" baseline="0" dirty="0"/>
              <a:t>urdles and potential obstacles to employing the policy or strategy</a:t>
            </a:r>
            <a:endParaRPr lang="en-US" sz="2800" dirty="0"/>
          </a:p>
        </p:txBody>
      </p:sp>
    </p:spTree>
    <p:extLst>
      <p:ext uri="{BB962C8B-B14F-4D97-AF65-F5344CB8AC3E}">
        <p14:creationId xmlns:p14="http://schemas.microsoft.com/office/powerpoint/2010/main" val="14373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D5DB86-1903-8F45-804B-3F21990EB1AD}"/>
              </a:ext>
            </a:extLst>
          </p:cNvPr>
          <p:cNvPicPr>
            <a:picLocks noChangeAspect="1"/>
          </p:cNvPicPr>
          <p:nvPr/>
        </p:nvPicPr>
        <p:blipFill>
          <a:blip r:embed="rId3"/>
          <a:stretch>
            <a:fillRect/>
          </a:stretch>
        </p:blipFill>
        <p:spPr>
          <a:xfrm>
            <a:off x="970915" y="87947"/>
            <a:ext cx="7202170" cy="4967605"/>
          </a:xfrm>
          <a:prstGeom prst="rect">
            <a:avLst/>
          </a:prstGeom>
        </p:spPr>
      </p:pic>
      <p:sp>
        <p:nvSpPr>
          <p:cNvPr id="2" name="TextBox 1">
            <a:extLst>
              <a:ext uri="{FF2B5EF4-FFF2-40B4-BE49-F238E27FC236}">
                <a16:creationId xmlns:a16="http://schemas.microsoft.com/office/drawing/2014/main" id="{81818E70-64F2-60DB-1774-C31C16D698D0}"/>
              </a:ext>
            </a:extLst>
          </p:cNvPr>
          <p:cNvSpPr txBox="1"/>
          <p:nvPr/>
        </p:nvSpPr>
        <p:spPr>
          <a:xfrm>
            <a:off x="1041798" y="4093204"/>
            <a:ext cx="1063449" cy="261610"/>
          </a:xfrm>
          <a:prstGeom prst="rect">
            <a:avLst/>
          </a:prstGeom>
          <a:solidFill>
            <a:schemeClr val="bg1"/>
          </a:solidFill>
        </p:spPr>
        <p:txBody>
          <a:bodyPr wrap="square" rtlCol="0">
            <a:spAutoFit/>
          </a:bodyPr>
          <a:lstStyle/>
          <a:p>
            <a:r>
              <a:rPr lang="en-US" sz="1100" dirty="0"/>
              <a:t>Months: 1-7                        </a:t>
            </a:r>
          </a:p>
        </p:txBody>
      </p:sp>
      <p:sp>
        <p:nvSpPr>
          <p:cNvPr id="3" name="TextBox 2">
            <a:extLst>
              <a:ext uri="{FF2B5EF4-FFF2-40B4-BE49-F238E27FC236}">
                <a16:creationId xmlns:a16="http://schemas.microsoft.com/office/drawing/2014/main" id="{366EE267-9800-3003-0B88-EF0123CDC665}"/>
              </a:ext>
            </a:extLst>
          </p:cNvPr>
          <p:cNvSpPr txBox="1"/>
          <p:nvPr/>
        </p:nvSpPr>
        <p:spPr>
          <a:xfrm>
            <a:off x="2239922" y="4093204"/>
            <a:ext cx="1063449" cy="261610"/>
          </a:xfrm>
          <a:prstGeom prst="rect">
            <a:avLst/>
          </a:prstGeom>
          <a:solidFill>
            <a:schemeClr val="bg1"/>
          </a:solidFill>
        </p:spPr>
        <p:txBody>
          <a:bodyPr wrap="square" rtlCol="0">
            <a:spAutoFit/>
          </a:bodyPr>
          <a:lstStyle/>
          <a:p>
            <a:r>
              <a:rPr lang="en-US" sz="1100" dirty="0"/>
              <a:t>Months: 3-8                        </a:t>
            </a:r>
          </a:p>
        </p:txBody>
      </p:sp>
      <p:sp>
        <p:nvSpPr>
          <p:cNvPr id="5" name="TextBox 4">
            <a:extLst>
              <a:ext uri="{FF2B5EF4-FFF2-40B4-BE49-F238E27FC236}">
                <a16:creationId xmlns:a16="http://schemas.microsoft.com/office/drawing/2014/main" id="{1DC555A9-9801-8ED5-E002-AD682B264478}"/>
              </a:ext>
            </a:extLst>
          </p:cNvPr>
          <p:cNvSpPr txBox="1"/>
          <p:nvPr/>
        </p:nvSpPr>
        <p:spPr>
          <a:xfrm>
            <a:off x="3438046" y="4114799"/>
            <a:ext cx="1063449" cy="261610"/>
          </a:xfrm>
          <a:prstGeom prst="rect">
            <a:avLst/>
          </a:prstGeom>
          <a:solidFill>
            <a:schemeClr val="bg1"/>
          </a:solidFill>
        </p:spPr>
        <p:txBody>
          <a:bodyPr wrap="square" rtlCol="0">
            <a:spAutoFit/>
          </a:bodyPr>
          <a:lstStyle/>
          <a:p>
            <a:r>
              <a:rPr lang="en-US" sz="1100" dirty="0"/>
              <a:t>Months: 6-11                      </a:t>
            </a:r>
          </a:p>
        </p:txBody>
      </p:sp>
      <p:sp>
        <p:nvSpPr>
          <p:cNvPr id="6" name="TextBox 5">
            <a:extLst>
              <a:ext uri="{FF2B5EF4-FFF2-40B4-BE49-F238E27FC236}">
                <a16:creationId xmlns:a16="http://schemas.microsoft.com/office/drawing/2014/main" id="{57AAD7CB-2757-9227-D8E7-8EDD12ABA0A3}"/>
              </a:ext>
            </a:extLst>
          </p:cNvPr>
          <p:cNvSpPr txBox="1"/>
          <p:nvPr/>
        </p:nvSpPr>
        <p:spPr>
          <a:xfrm>
            <a:off x="4607441" y="4114799"/>
            <a:ext cx="1163061" cy="261610"/>
          </a:xfrm>
          <a:prstGeom prst="rect">
            <a:avLst/>
          </a:prstGeom>
          <a:solidFill>
            <a:schemeClr val="bg1"/>
          </a:solidFill>
        </p:spPr>
        <p:txBody>
          <a:bodyPr wrap="square" rtlCol="0">
            <a:spAutoFit/>
          </a:bodyPr>
          <a:lstStyle/>
          <a:p>
            <a:r>
              <a:rPr lang="en-US" sz="1100" dirty="0"/>
              <a:t>Months: 11-16                        </a:t>
            </a:r>
          </a:p>
        </p:txBody>
      </p:sp>
      <p:sp>
        <p:nvSpPr>
          <p:cNvPr id="7" name="TextBox 6">
            <a:extLst>
              <a:ext uri="{FF2B5EF4-FFF2-40B4-BE49-F238E27FC236}">
                <a16:creationId xmlns:a16="http://schemas.microsoft.com/office/drawing/2014/main" id="{8DFC8F74-659F-5555-D516-27CD51F2DC34}"/>
              </a:ext>
            </a:extLst>
          </p:cNvPr>
          <p:cNvSpPr txBox="1"/>
          <p:nvPr/>
        </p:nvSpPr>
        <p:spPr>
          <a:xfrm>
            <a:off x="5805564" y="4114799"/>
            <a:ext cx="1163061" cy="261610"/>
          </a:xfrm>
          <a:prstGeom prst="rect">
            <a:avLst/>
          </a:prstGeom>
          <a:solidFill>
            <a:schemeClr val="bg1"/>
          </a:solidFill>
        </p:spPr>
        <p:txBody>
          <a:bodyPr wrap="square" rtlCol="0">
            <a:spAutoFit/>
          </a:bodyPr>
          <a:lstStyle/>
          <a:p>
            <a:r>
              <a:rPr lang="en-US" sz="1100" dirty="0"/>
              <a:t>Months: 13-18                        </a:t>
            </a:r>
          </a:p>
        </p:txBody>
      </p:sp>
      <p:sp>
        <p:nvSpPr>
          <p:cNvPr id="8" name="TextBox 7">
            <a:extLst>
              <a:ext uri="{FF2B5EF4-FFF2-40B4-BE49-F238E27FC236}">
                <a16:creationId xmlns:a16="http://schemas.microsoft.com/office/drawing/2014/main" id="{012BB0E7-55AD-37E0-78A3-2235EC3B9A36}"/>
              </a:ext>
            </a:extLst>
          </p:cNvPr>
          <p:cNvSpPr txBox="1"/>
          <p:nvPr/>
        </p:nvSpPr>
        <p:spPr>
          <a:xfrm>
            <a:off x="6975713" y="4092543"/>
            <a:ext cx="1163061" cy="261610"/>
          </a:xfrm>
          <a:prstGeom prst="rect">
            <a:avLst/>
          </a:prstGeom>
          <a:solidFill>
            <a:schemeClr val="bg1"/>
          </a:solidFill>
        </p:spPr>
        <p:txBody>
          <a:bodyPr wrap="square" rtlCol="0">
            <a:spAutoFit/>
          </a:bodyPr>
          <a:lstStyle/>
          <a:p>
            <a:r>
              <a:rPr lang="en-US" sz="1100" dirty="0"/>
              <a:t>Months: 18-21                        </a:t>
            </a:r>
          </a:p>
        </p:txBody>
      </p:sp>
      <p:sp>
        <p:nvSpPr>
          <p:cNvPr id="9" name="Rectangle 8">
            <a:extLst>
              <a:ext uri="{FF2B5EF4-FFF2-40B4-BE49-F238E27FC236}">
                <a16:creationId xmlns:a16="http://schemas.microsoft.com/office/drawing/2014/main" id="{30A351F5-6561-BC8E-6218-A3D001D3B3CD}"/>
              </a:ext>
            </a:extLst>
          </p:cNvPr>
          <p:cNvSpPr/>
          <p:nvPr/>
        </p:nvSpPr>
        <p:spPr>
          <a:xfrm>
            <a:off x="1041798" y="4376409"/>
            <a:ext cx="680676" cy="202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B7E6DA0-13A6-4542-5CE0-8AA873738D0A}"/>
              </a:ext>
            </a:extLst>
          </p:cNvPr>
          <p:cNvSpPr/>
          <p:nvPr/>
        </p:nvSpPr>
        <p:spPr>
          <a:xfrm>
            <a:off x="3444380" y="4411962"/>
            <a:ext cx="680676" cy="202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D2C47AF-7E09-249F-9823-1AB410AB1CDC}"/>
              </a:ext>
            </a:extLst>
          </p:cNvPr>
          <p:cNvSpPr/>
          <p:nvPr/>
        </p:nvSpPr>
        <p:spPr>
          <a:xfrm>
            <a:off x="4607441" y="4354814"/>
            <a:ext cx="680676" cy="202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AEFFDBB-FC26-7AFA-D464-E45FC27D54B1}"/>
              </a:ext>
            </a:extLst>
          </p:cNvPr>
          <p:cNvSpPr/>
          <p:nvPr/>
        </p:nvSpPr>
        <p:spPr>
          <a:xfrm>
            <a:off x="5826830" y="4372470"/>
            <a:ext cx="985096" cy="1850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809B636-C76E-7487-58A7-E1036573A61A}"/>
              </a:ext>
            </a:extLst>
          </p:cNvPr>
          <p:cNvSpPr/>
          <p:nvPr/>
        </p:nvSpPr>
        <p:spPr>
          <a:xfrm>
            <a:off x="7024953" y="4354814"/>
            <a:ext cx="680676" cy="202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B535849-259E-01B6-A99E-A79EC52EBD13}"/>
              </a:ext>
            </a:extLst>
          </p:cNvPr>
          <p:cNvSpPr/>
          <p:nvPr/>
        </p:nvSpPr>
        <p:spPr>
          <a:xfrm>
            <a:off x="2249889" y="4347175"/>
            <a:ext cx="680676" cy="202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93F080B-760B-9233-4362-794FB418AB38}"/>
              </a:ext>
            </a:extLst>
          </p:cNvPr>
          <p:cNvSpPr txBox="1"/>
          <p:nvPr/>
        </p:nvSpPr>
        <p:spPr>
          <a:xfrm>
            <a:off x="2647609" y="578317"/>
            <a:ext cx="3919663" cy="369332"/>
          </a:xfrm>
          <a:prstGeom prst="rect">
            <a:avLst/>
          </a:prstGeom>
          <a:noFill/>
        </p:spPr>
        <p:txBody>
          <a:bodyPr wrap="none" rtlCol="0">
            <a:spAutoFit/>
          </a:bodyPr>
          <a:lstStyle/>
          <a:p>
            <a:r>
              <a:rPr lang="en-US" b="1" dirty="0">
                <a:solidFill>
                  <a:srgbClr val="FF0000"/>
                </a:solidFill>
              </a:rPr>
              <a:t>S I X   M A I N   P R O J E C T   T A S K S</a:t>
            </a:r>
          </a:p>
        </p:txBody>
      </p:sp>
    </p:spTree>
    <p:extLst>
      <p:ext uri="{BB962C8B-B14F-4D97-AF65-F5344CB8AC3E}">
        <p14:creationId xmlns:p14="http://schemas.microsoft.com/office/powerpoint/2010/main" val="139813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02167"/>
            <a:ext cx="7886700" cy="3236642"/>
          </a:xfrm>
        </p:spPr>
        <p:txBody>
          <a:bodyPr>
            <a:normAutofit fontScale="62500" lnSpcReduction="20000"/>
          </a:bodyPr>
          <a:lstStyle/>
          <a:p>
            <a:pPr marL="0" indent="0">
              <a:lnSpc>
                <a:spcPct val="120000"/>
              </a:lnSpc>
              <a:buNone/>
              <a:defRPr/>
            </a:pPr>
            <a:r>
              <a:rPr lang="en-US" sz="2700" dirty="0">
                <a:solidFill>
                  <a:srgbClr val="000000"/>
                </a:solidFill>
                <a:latin typeface="Times New Roman" panose="02020603050405020304" pitchFamily="18" charset="0"/>
                <a:ea typeface="Calibri" panose="020F0502020204030204" pitchFamily="34" charset="0"/>
              </a:rPr>
              <a:t>This presentation was developed by RAND Corporation and Sam Schwartz under NCHRP Project 23-15. More information about this topic can be found in </a:t>
            </a:r>
            <a:r>
              <a:rPr lang="en-US" sz="2700" i="1" dirty="0">
                <a:solidFill>
                  <a:srgbClr val="000000"/>
                </a:solidFill>
                <a:latin typeface="Times New Roman" panose="02020603050405020304" pitchFamily="18" charset="0"/>
                <a:ea typeface="Calibri" panose="020F0502020204030204" pitchFamily="34" charset="0"/>
              </a:rPr>
              <a:t>NCHRP Research Report 1090: Risks Related to Emerging and Disruptive Transportation Technologies: A Guide, </a:t>
            </a:r>
            <a:r>
              <a:rPr lang="en-US" sz="2700" dirty="0">
                <a:solidFill>
                  <a:srgbClr val="000000"/>
                </a:solidFill>
                <a:latin typeface="Times New Roman" panose="02020603050405020304" pitchFamily="18" charset="0"/>
                <a:ea typeface="Calibri" panose="020F0502020204030204" pitchFamily="34" charset="0"/>
              </a:rPr>
              <a:t>which</a:t>
            </a:r>
            <a:r>
              <a:rPr lang="en-US" sz="2700" i="1" dirty="0">
                <a:solidFill>
                  <a:srgbClr val="000000"/>
                </a:solidFill>
                <a:latin typeface="Times New Roman" panose="02020603050405020304" pitchFamily="18" charset="0"/>
                <a:ea typeface="Calibri" panose="020F0502020204030204" pitchFamily="34" charset="0"/>
              </a:rPr>
              <a:t> is </a:t>
            </a:r>
            <a:r>
              <a:rPr lang="en-US" sz="2700" dirty="0">
                <a:solidFill>
                  <a:srgbClr val="000000"/>
                </a:solidFill>
                <a:latin typeface="Times New Roman" panose="02020603050405020304" pitchFamily="18" charset="0"/>
                <a:ea typeface="Calibri" panose="020F0502020204030204" pitchFamily="34" charset="0"/>
              </a:rPr>
              <a:t>available on the National Academies Press website (https://nap.nationalacademies.org).</a:t>
            </a:r>
          </a:p>
          <a:p>
            <a:pPr indent="0" defTabSz="534924">
              <a:lnSpc>
                <a:spcPct val="120000"/>
              </a:lnSpc>
              <a:spcBef>
                <a:spcPts val="0"/>
              </a:spcBef>
              <a:buNone/>
              <a:defRPr/>
            </a:pPr>
            <a:r>
              <a:rPr lang="en-US" dirty="0">
                <a:solidFill>
                  <a:srgbClr val="000000"/>
                </a:solidFill>
                <a:latin typeface="Times New Roman" panose="02020603050405020304" pitchFamily="18" charset="0"/>
                <a:ea typeface="Calibri" panose="020F0502020204030204" pitchFamily="34" charset="0"/>
              </a:rPr>
              <a:t> </a:t>
            </a:r>
          </a:p>
          <a:p>
            <a:pPr marL="0" indent="0" defTabSz="534924">
              <a:lnSpc>
                <a:spcPct val="120000"/>
              </a:lnSpc>
              <a:spcBef>
                <a:spcPts val="0"/>
              </a:spcBef>
              <a:buNone/>
              <a:defRPr/>
            </a:pPr>
            <a:r>
              <a:rPr lang="en-US" dirty="0">
                <a:solidFill>
                  <a:srgbClr val="000000"/>
                </a:solidFill>
                <a:latin typeface="Times New Roman" panose="02020603050405020304" pitchFamily="18" charset="0"/>
                <a:ea typeface="Calibri" panose="020F0502020204030204" pitchFamily="34" charset="0"/>
              </a:rPr>
              <a:t>NCHRP is sponsored by the individual state departments of transportation of the American Association of State Highway and Transportation Officials. NCHRP is administered by the Transportation Research Board (TRB), part of the National Academies of Sciences, Engineering, and Medicine, under a cooperative agreement with the Federal Highway Administration (FHWA). Any opinions and conclusions expressed or implied in resulting research products are those of the individuals and organizations who performed the research and are not necessarily those of TRB; the National Academies of Sciences, Engineering, and Medicine; FHWA; or NCHRP sponsors. </a:t>
            </a:r>
          </a:p>
          <a:p>
            <a:endParaRPr lang="en-US" dirty="0"/>
          </a:p>
        </p:txBody>
      </p:sp>
      <p:sp>
        <p:nvSpPr>
          <p:cNvPr id="4" name="Slide Number Placeholder 3"/>
          <p:cNvSpPr>
            <a:spLocks noGrp="1"/>
          </p:cNvSpPr>
          <p:nvPr>
            <p:ph type="sldNum" sz="quarter" idx="12"/>
          </p:nvPr>
        </p:nvSpPr>
        <p:spPr/>
        <p:txBody>
          <a:bodyPr/>
          <a:lstStyle/>
          <a:p>
            <a:fld id="{3CF4D1CC-4B3C-49F3-A0B4-CCBEB320C615}" type="slidenum">
              <a:rPr lang="en-US" smtClean="0"/>
              <a:t>30</a:t>
            </a:fld>
            <a:endParaRPr lang="en-US"/>
          </a:p>
        </p:txBody>
      </p:sp>
      <p:pic>
        <p:nvPicPr>
          <p:cNvPr id="8" name="Picture 6"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46" y="4156616"/>
            <a:ext cx="1843088" cy="513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97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9C584E-FE82-9F99-4987-5E080604EAA9}"/>
              </a:ext>
            </a:extLst>
          </p:cNvPr>
          <p:cNvSpPr/>
          <p:nvPr/>
        </p:nvSpPr>
        <p:spPr>
          <a:xfrm>
            <a:off x="3501736" y="1"/>
            <a:ext cx="5642265" cy="5143500"/>
          </a:xfrm>
          <a:prstGeom prst="rect">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3952010" y="1973406"/>
            <a:ext cx="3300844" cy="883227"/>
          </a:xfrm>
        </p:spPr>
        <p:txBody>
          <a:bodyPr>
            <a:noAutofit/>
          </a:bodyPr>
          <a:lstStyle/>
          <a:p>
            <a:pPr algn="l"/>
            <a:r>
              <a:rPr lang="en-US" sz="3600" b="0" dirty="0">
                <a:solidFill>
                  <a:schemeClr val="bg1"/>
                </a:solidFill>
                <a:latin typeface="Segoe UI Semibold" panose="020B0702040204020203" pitchFamily="34" charset="0"/>
                <a:cs typeface="Segoe UI Semibold" panose="020B0702040204020203" pitchFamily="34" charset="0"/>
              </a:rPr>
              <a:t>Analyzing Risk in General</a:t>
            </a:r>
          </a:p>
        </p:txBody>
      </p:sp>
      <p:pic>
        <p:nvPicPr>
          <p:cNvPr id="1028" name="Picture 4" descr="Risk management - Free signaling icons">
            <a:extLst>
              <a:ext uri="{FF2B5EF4-FFF2-40B4-BE49-F238E27FC236}">
                <a16:creationId xmlns:a16="http://schemas.microsoft.com/office/drawing/2014/main" id="{A54BD1E3-384A-345F-722E-67BF0C4A9E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226" y="1420089"/>
            <a:ext cx="1989859" cy="1989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08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09D20E4-9A19-9A86-A3B2-E8001BCA415C}"/>
              </a:ext>
            </a:extLst>
          </p:cNvPr>
          <p:cNvSpPr txBox="1"/>
          <p:nvPr/>
        </p:nvSpPr>
        <p:spPr>
          <a:xfrm>
            <a:off x="4440000" y="4533431"/>
            <a:ext cx="4644220" cy="200055"/>
          </a:xfrm>
          <a:prstGeom prst="rect">
            <a:avLst/>
          </a:prstGeom>
          <a:noFill/>
        </p:spPr>
        <p:txBody>
          <a:bodyPr wrap="none" rtlCol="0">
            <a:spAutoFit/>
          </a:bodyPr>
          <a:lstStyle/>
          <a:p>
            <a:r>
              <a:rPr lang="en-US" sz="700" dirty="0"/>
              <a:t>Source: </a:t>
            </a:r>
            <a:r>
              <a:rPr lang="en-US" sz="700" dirty="0">
                <a:hlinkClick r:id="rId2"/>
              </a:rPr>
              <a:t>Risk Register Examples - Risk Management Process Steps | Project Management Templates (techno-pm.com)</a:t>
            </a:r>
            <a:endParaRPr lang="en-US" sz="700" dirty="0"/>
          </a:p>
        </p:txBody>
      </p:sp>
      <p:sp>
        <p:nvSpPr>
          <p:cNvPr id="3" name="Title 1">
            <a:extLst>
              <a:ext uri="{FF2B5EF4-FFF2-40B4-BE49-F238E27FC236}">
                <a16:creationId xmlns:a16="http://schemas.microsoft.com/office/drawing/2014/main" id="{89DB7766-D2E8-63CE-2EDC-604687FB3952}"/>
              </a:ext>
            </a:extLst>
          </p:cNvPr>
          <p:cNvSpPr txBox="1">
            <a:spLocks/>
          </p:cNvSpPr>
          <p:nvPr/>
        </p:nvSpPr>
        <p:spPr>
          <a:xfrm>
            <a:off x="429924" y="430954"/>
            <a:ext cx="8136556" cy="6513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pPr algn="l"/>
            <a:r>
              <a:rPr lang="en-US" sz="2400" dirty="0">
                <a:latin typeface="Segoe UI Semibold" panose="020B0702040204020203" pitchFamily="34" charset="0"/>
                <a:cs typeface="Segoe UI Semibold" panose="020B0702040204020203" pitchFamily="34" charset="0"/>
              </a:rPr>
              <a:t>Risk registers are based on experience and best practice</a:t>
            </a:r>
          </a:p>
        </p:txBody>
      </p:sp>
      <p:graphicFrame>
        <p:nvGraphicFramePr>
          <p:cNvPr id="11" name="Table 3">
            <a:extLst>
              <a:ext uri="{FF2B5EF4-FFF2-40B4-BE49-F238E27FC236}">
                <a16:creationId xmlns:a16="http://schemas.microsoft.com/office/drawing/2014/main" id="{2DF3A858-2259-46EB-3FFA-E8F2CC83F58A}"/>
              </a:ext>
            </a:extLst>
          </p:cNvPr>
          <p:cNvGraphicFramePr>
            <a:graphicFrameLocks noGrp="1"/>
          </p:cNvGraphicFramePr>
          <p:nvPr/>
        </p:nvGraphicFramePr>
        <p:xfrm>
          <a:off x="3841173" y="1082263"/>
          <a:ext cx="5107329" cy="3427863"/>
        </p:xfrm>
        <a:graphic>
          <a:graphicData uri="http://schemas.openxmlformats.org/drawingml/2006/table">
            <a:tbl>
              <a:tblPr firstRow="1" bandRow="1">
                <a:tableStyleId>{5C22544A-7EE6-4342-B048-85BDC9FD1C3A}</a:tableStyleId>
              </a:tblPr>
              <a:tblGrid>
                <a:gridCol w="296698">
                  <a:extLst>
                    <a:ext uri="{9D8B030D-6E8A-4147-A177-3AD203B41FA5}">
                      <a16:colId xmlns:a16="http://schemas.microsoft.com/office/drawing/2014/main" val="1718162405"/>
                    </a:ext>
                  </a:extLst>
                </a:gridCol>
                <a:gridCol w="819747">
                  <a:extLst>
                    <a:ext uri="{9D8B030D-6E8A-4147-A177-3AD203B41FA5}">
                      <a16:colId xmlns:a16="http://schemas.microsoft.com/office/drawing/2014/main" val="1849938272"/>
                    </a:ext>
                  </a:extLst>
                </a:gridCol>
                <a:gridCol w="843973">
                  <a:extLst>
                    <a:ext uri="{9D8B030D-6E8A-4147-A177-3AD203B41FA5}">
                      <a16:colId xmlns:a16="http://schemas.microsoft.com/office/drawing/2014/main" val="2875099756"/>
                    </a:ext>
                  </a:extLst>
                </a:gridCol>
                <a:gridCol w="585354">
                  <a:extLst>
                    <a:ext uri="{9D8B030D-6E8A-4147-A177-3AD203B41FA5}">
                      <a16:colId xmlns:a16="http://schemas.microsoft.com/office/drawing/2014/main" val="1154529661"/>
                    </a:ext>
                  </a:extLst>
                </a:gridCol>
                <a:gridCol w="682337">
                  <a:extLst>
                    <a:ext uri="{9D8B030D-6E8A-4147-A177-3AD203B41FA5}">
                      <a16:colId xmlns:a16="http://schemas.microsoft.com/office/drawing/2014/main" val="3292818911"/>
                    </a:ext>
                  </a:extLst>
                </a:gridCol>
                <a:gridCol w="519545">
                  <a:extLst>
                    <a:ext uri="{9D8B030D-6E8A-4147-A177-3AD203B41FA5}">
                      <a16:colId xmlns:a16="http://schemas.microsoft.com/office/drawing/2014/main" val="298332886"/>
                    </a:ext>
                  </a:extLst>
                </a:gridCol>
                <a:gridCol w="1359675">
                  <a:extLst>
                    <a:ext uri="{9D8B030D-6E8A-4147-A177-3AD203B41FA5}">
                      <a16:colId xmlns:a16="http://schemas.microsoft.com/office/drawing/2014/main" val="2450908407"/>
                    </a:ext>
                  </a:extLst>
                </a:gridCol>
              </a:tblGrid>
              <a:tr h="417297">
                <a:tc>
                  <a:txBody>
                    <a:bodyPr/>
                    <a:lstStyle/>
                    <a:p>
                      <a:pPr algn="ctr"/>
                      <a:r>
                        <a:rPr lang="en-US" sz="900" dirty="0">
                          <a:latin typeface="Segoe UI Emoji" panose="020B0502040204020203" pitchFamily="34" charset="0"/>
                          <a:ea typeface="Segoe UI Emoji" panose="020B0502040204020203" pitchFamily="34" charset="0"/>
                        </a:rPr>
                        <a:t>ID</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Risk</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Category</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Owner</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Likelihood</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Impact </a:t>
                      </a:r>
                    </a:p>
                  </a:txBody>
                  <a:tcPr marL="79380" marR="79380" marT="39690" marB="39690" anchor="ctr"/>
                </a:tc>
                <a:tc>
                  <a:txBody>
                    <a:bodyPr/>
                    <a:lstStyle/>
                    <a:p>
                      <a:pPr algn="ctr"/>
                      <a:r>
                        <a:rPr lang="en-US" sz="900" dirty="0">
                          <a:latin typeface="Segoe UI Emoji" panose="020B0502040204020203" pitchFamily="34" charset="0"/>
                          <a:ea typeface="Segoe UI Emoji" panose="020B0502040204020203" pitchFamily="34" charset="0"/>
                        </a:rPr>
                        <a:t>Mitigation</a:t>
                      </a:r>
                    </a:p>
                  </a:txBody>
                  <a:tcPr marL="79380" marR="79380" marT="39690" marB="39690" anchor="ctr"/>
                </a:tc>
                <a:extLst>
                  <a:ext uri="{0D108BD9-81ED-4DB2-BD59-A6C34878D82A}">
                    <a16:rowId xmlns:a16="http://schemas.microsoft.com/office/drawing/2014/main" val="3615187661"/>
                  </a:ext>
                </a:extLst>
              </a:tr>
              <a:tr h="854167">
                <a:tc>
                  <a:txBody>
                    <a:bodyPr/>
                    <a:lstStyle/>
                    <a:p>
                      <a:r>
                        <a:rPr lang="en-US" sz="900" dirty="0">
                          <a:latin typeface="Segoe UI Emoji" panose="020B0502040204020203" pitchFamily="34" charset="0"/>
                          <a:ea typeface="Segoe UI Emoji" panose="020B0502040204020203" pitchFamily="34" charset="0"/>
                        </a:rPr>
                        <a:t>1</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Lack of buy-in by end-users</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Project Management</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Mariah Carey</a:t>
                      </a: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3</a:t>
                      </a: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4</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Invite representative of each end-user group to attend requirement gathering workshops</a:t>
                      </a:r>
                    </a:p>
                  </a:txBody>
                  <a:tcPr marL="79380" marR="79380" marT="39690" marB="39690"/>
                </a:tc>
                <a:extLst>
                  <a:ext uri="{0D108BD9-81ED-4DB2-BD59-A6C34878D82A}">
                    <a16:rowId xmlns:a16="http://schemas.microsoft.com/office/drawing/2014/main" val="3582929510"/>
                  </a:ext>
                </a:extLst>
              </a:tr>
              <a:tr h="842899">
                <a:tc>
                  <a:txBody>
                    <a:bodyPr/>
                    <a:lstStyle/>
                    <a:p>
                      <a:r>
                        <a:rPr lang="en-US" sz="900" dirty="0">
                          <a:latin typeface="Segoe UI Emoji" panose="020B0502040204020203" pitchFamily="34" charset="0"/>
                          <a:ea typeface="Segoe UI Emoji" panose="020B0502040204020203" pitchFamily="34" charset="0"/>
                        </a:rPr>
                        <a:t>2</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Poor attendance of training sessions</a:t>
                      </a:r>
                    </a:p>
                  </a:txBody>
                  <a:tcPr marL="79380" marR="79380" marT="39690" marB="396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Segoe UI Emoji" panose="020B0502040204020203" pitchFamily="34" charset="0"/>
                          <a:ea typeface="Segoe UI Emoji" panose="020B0502040204020203" pitchFamily="34" charset="0"/>
                        </a:rPr>
                        <a:t>Project Management</a:t>
                      </a:r>
                    </a:p>
                    <a:p>
                      <a:endParaRPr lang="en-US" sz="900" dirty="0">
                        <a:latin typeface="Segoe UI Emoji" panose="020B0502040204020203" pitchFamily="34" charset="0"/>
                        <a:ea typeface="Segoe UI Emoji" panose="020B0502040204020203" pitchFamily="34" charset="0"/>
                      </a:endParaRP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Oprah Winfrey</a:t>
                      </a: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2</a:t>
                      </a: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3</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Work with the Comms department to emphasize the importance of training</a:t>
                      </a:r>
                    </a:p>
                  </a:txBody>
                  <a:tcPr marL="79380" marR="79380" marT="39690" marB="39690"/>
                </a:tc>
                <a:extLst>
                  <a:ext uri="{0D108BD9-81ED-4DB2-BD59-A6C34878D82A}">
                    <a16:rowId xmlns:a16="http://schemas.microsoft.com/office/drawing/2014/main" val="3859963086"/>
                  </a:ext>
                </a:extLst>
              </a:tr>
              <a:tr h="1313500">
                <a:tc>
                  <a:txBody>
                    <a:bodyPr/>
                    <a:lstStyle/>
                    <a:p>
                      <a:r>
                        <a:rPr lang="en-US" sz="900" dirty="0">
                          <a:latin typeface="Segoe UI Emoji" panose="020B0502040204020203" pitchFamily="34" charset="0"/>
                          <a:ea typeface="Segoe UI Emoji" panose="020B0502040204020203" pitchFamily="34" charset="0"/>
                        </a:rPr>
                        <a:t>3</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Insufficient funds for the next stage of the project</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Resources</a:t>
                      </a:r>
                    </a:p>
                  </a:txBody>
                  <a:tcPr marL="79380" marR="79380" marT="39690" marB="396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latin typeface="Segoe UI Emoji" panose="020B0502040204020203" pitchFamily="34" charset="0"/>
                          <a:ea typeface="Segoe UI Emoji" panose="020B0502040204020203" pitchFamily="34" charset="0"/>
                        </a:rPr>
                        <a:t>Mariah Carey</a:t>
                      </a:r>
                    </a:p>
                    <a:p>
                      <a:endParaRPr lang="en-US" sz="900" dirty="0">
                        <a:latin typeface="Segoe UI Emoji" panose="020B0502040204020203" pitchFamily="34" charset="0"/>
                        <a:ea typeface="Segoe UI Emoji" panose="020B0502040204020203" pitchFamily="34" charset="0"/>
                      </a:endParaRP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2</a:t>
                      </a:r>
                    </a:p>
                  </a:txBody>
                  <a:tcPr marL="79380" marR="79380" marT="39690" marB="39690"/>
                </a:tc>
                <a:tc>
                  <a:txBody>
                    <a:bodyPr/>
                    <a:lstStyle/>
                    <a:p>
                      <a:pPr algn="ctr"/>
                      <a:r>
                        <a:rPr lang="en-US" sz="900" dirty="0">
                          <a:latin typeface="Segoe UI Emoji" panose="020B0502040204020203" pitchFamily="34" charset="0"/>
                          <a:ea typeface="Segoe UI Emoji" panose="020B0502040204020203" pitchFamily="34" charset="0"/>
                        </a:rPr>
                        <a:t>4</a:t>
                      </a:r>
                    </a:p>
                  </a:txBody>
                  <a:tcPr marL="79380" marR="79380" marT="39690" marB="39690"/>
                </a:tc>
                <a:tc>
                  <a:txBody>
                    <a:bodyPr/>
                    <a:lstStyle/>
                    <a:p>
                      <a:r>
                        <a:rPr lang="en-US" sz="900" dirty="0">
                          <a:latin typeface="Segoe UI Emoji" panose="020B0502040204020203" pitchFamily="34" charset="0"/>
                          <a:ea typeface="Segoe UI Emoji" panose="020B0502040204020203" pitchFamily="34" charset="0"/>
                        </a:rPr>
                        <a:t>Prepare a business case with the Sponsor to be presented at the next Finance Committee meeting so that funds can be secured for the project </a:t>
                      </a:r>
                    </a:p>
                  </a:txBody>
                  <a:tcPr marL="79380" marR="79380" marT="39690" marB="39690"/>
                </a:tc>
                <a:extLst>
                  <a:ext uri="{0D108BD9-81ED-4DB2-BD59-A6C34878D82A}">
                    <a16:rowId xmlns:a16="http://schemas.microsoft.com/office/drawing/2014/main" val="3210724940"/>
                  </a:ext>
                </a:extLst>
              </a:tr>
            </a:tbl>
          </a:graphicData>
        </a:graphic>
      </p:graphicFrame>
      <p:sp>
        <p:nvSpPr>
          <p:cNvPr id="2" name="TextBox 1">
            <a:extLst>
              <a:ext uri="{FF2B5EF4-FFF2-40B4-BE49-F238E27FC236}">
                <a16:creationId xmlns:a16="http://schemas.microsoft.com/office/drawing/2014/main" id="{EF961D21-8F1E-4D79-382B-585B2678E793}"/>
              </a:ext>
            </a:extLst>
          </p:cNvPr>
          <p:cNvSpPr txBox="1"/>
          <p:nvPr/>
        </p:nvSpPr>
        <p:spPr>
          <a:xfrm>
            <a:off x="429924" y="1075694"/>
            <a:ext cx="3497943" cy="3200876"/>
          </a:xfrm>
          <a:prstGeom prst="rect">
            <a:avLst/>
          </a:prstGeom>
          <a:noFill/>
        </p:spPr>
        <p:txBody>
          <a:bodyPr wrap="square" rtlCol="0">
            <a:spAutoFit/>
          </a:bodyPr>
          <a:lstStyle/>
          <a:p>
            <a:r>
              <a:rPr lang="en-US" sz="1500" b="1" dirty="0">
                <a:latin typeface="Segoe UI Emoji" panose="020B0502040204020203" pitchFamily="34" charset="0"/>
                <a:ea typeface="Segoe UI Emoji" panose="020B0502040204020203" pitchFamily="34" charset="0"/>
              </a:rPr>
              <a:t>In our work, we list </a:t>
            </a:r>
            <a:r>
              <a:rPr lang="en-US" sz="1500" b="1" i="1" u="sng" dirty="0">
                <a:latin typeface="Segoe UI Emoji" panose="020B0502040204020203" pitchFamily="34" charset="0"/>
                <a:ea typeface="Segoe UI Emoji" panose="020B0502040204020203" pitchFamily="34" charset="0"/>
              </a:rPr>
              <a:t>sources</a:t>
            </a:r>
            <a:r>
              <a:rPr lang="en-US" sz="1500" b="1" dirty="0">
                <a:latin typeface="Segoe UI Emoji" panose="020B0502040204020203" pitchFamily="34" charset="0"/>
                <a:ea typeface="Segoe UI Emoji" panose="020B0502040204020203" pitchFamily="34" charset="0"/>
              </a:rPr>
              <a:t> of risk (“hazards”) here because for any one hazard “</a:t>
            </a:r>
            <a:r>
              <a:rPr lang="en-US" sz="1500" b="1" i="1" dirty="0">
                <a:latin typeface="Segoe UI Emoji" panose="020B0502040204020203" pitchFamily="34" charset="0"/>
                <a:ea typeface="Segoe UI Emoji" panose="020B0502040204020203" pitchFamily="34" charset="0"/>
              </a:rPr>
              <a:t>H</a:t>
            </a:r>
            <a:r>
              <a:rPr lang="en-US" sz="1500" b="1" dirty="0">
                <a:latin typeface="Segoe UI Emoji" panose="020B0502040204020203" pitchFamily="34" charset="0"/>
                <a:ea typeface="Segoe UI Emoji" panose="020B0502040204020203" pitchFamily="34" charset="0"/>
              </a:rPr>
              <a:t>”…</a:t>
            </a:r>
          </a:p>
          <a:p>
            <a:endParaRPr lang="en-US" sz="1600" b="1" dirty="0">
              <a:latin typeface="Segoe UI Emoji" panose="020B0502040204020203" pitchFamily="34" charset="0"/>
              <a:ea typeface="Segoe UI Emoji" panose="020B0502040204020203" pitchFamily="34" charset="0"/>
            </a:endParaRPr>
          </a:p>
          <a:p>
            <a:r>
              <a:rPr lang="en-US" sz="1600" b="1" dirty="0">
                <a:latin typeface="Segoe UI Emoji" panose="020B0502040204020203" pitchFamily="34" charset="0"/>
                <a:ea typeface="Segoe UI Emoji" panose="020B0502040204020203" pitchFamily="34" charset="0"/>
              </a:rPr>
              <a:t>Risk</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 = Likelihood</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 x Exposure</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 x Vulnerability</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 x Loss value</a:t>
            </a:r>
          </a:p>
          <a:p>
            <a:endParaRPr lang="en-US" sz="1600" b="1" dirty="0">
              <a:latin typeface="Segoe UI Emoji" panose="020B0502040204020203" pitchFamily="34" charset="0"/>
              <a:ea typeface="Segoe UI Emoji" panose="020B0502040204020203" pitchFamily="34" charset="0"/>
            </a:endParaRPr>
          </a:p>
          <a:p>
            <a:r>
              <a:rPr lang="en-US" sz="1600" b="1" dirty="0">
                <a:latin typeface="Segoe UI Emoji" panose="020B0502040204020203" pitchFamily="34" charset="0"/>
                <a:ea typeface="Segoe UI Emoji" panose="020B0502040204020203" pitchFamily="34" charset="0"/>
              </a:rPr>
              <a:t>In the report, we simplify to:</a:t>
            </a:r>
          </a:p>
          <a:p>
            <a:endParaRPr lang="en-US" sz="1600" b="1" dirty="0">
              <a:latin typeface="Segoe UI Emoji" panose="020B0502040204020203" pitchFamily="34" charset="0"/>
              <a:ea typeface="Segoe UI Emoji" panose="020B0502040204020203" pitchFamily="34" charset="0"/>
            </a:endParaRPr>
          </a:p>
          <a:p>
            <a:r>
              <a:rPr lang="en-US" sz="1600" b="1" dirty="0">
                <a:latin typeface="Segoe UI Emoji" panose="020B0502040204020203" pitchFamily="34" charset="0"/>
                <a:ea typeface="Segoe UI Emoji" panose="020B0502040204020203" pitchFamily="34" charset="0"/>
              </a:rPr>
              <a:t>	= Likelihood</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 x “Consequence</a:t>
            </a:r>
            <a:r>
              <a:rPr lang="en-US" sz="1600" b="1" baseline="-25000" dirty="0">
                <a:latin typeface="Segoe UI Emoji" panose="020B0502040204020203" pitchFamily="34" charset="0"/>
                <a:ea typeface="Segoe UI Emoji" panose="020B0502040204020203" pitchFamily="34" charset="0"/>
              </a:rPr>
              <a:t>H</a:t>
            </a:r>
            <a:r>
              <a:rPr lang="en-US" sz="1600" b="1" dirty="0">
                <a:latin typeface="Segoe UI Emoji" panose="020B0502040204020203" pitchFamily="34" charset="0"/>
                <a:ea typeface="Segoe UI Emoji" panose="020B0502040204020203" pitchFamily="34" charset="0"/>
              </a:rPr>
              <a:t>”</a:t>
            </a:r>
          </a:p>
          <a:p>
            <a:endParaRPr lang="en-US" sz="1500" b="1" dirty="0">
              <a:latin typeface="Segoe UI Emoji" panose="020B0502040204020203" pitchFamily="34" charset="0"/>
              <a:ea typeface="Segoe UI Emoji" panose="020B0502040204020203" pitchFamily="34" charset="0"/>
            </a:endParaRPr>
          </a:p>
          <a:p>
            <a:endParaRPr lang="en-US" sz="1500" b="1" dirty="0">
              <a:latin typeface="Segoe UI Emoji" panose="020B0502040204020203" pitchFamily="34" charset="0"/>
              <a:ea typeface="Segoe UI Emoji" panose="020B0502040204020203" pitchFamily="34" charset="0"/>
            </a:endParaRPr>
          </a:p>
          <a:p>
            <a:r>
              <a:rPr lang="en-US" sz="1500" b="1" dirty="0">
                <a:latin typeface="Segoe UI Emoji" panose="020B0502040204020203" pitchFamily="34" charset="0"/>
                <a:ea typeface="Segoe UI Emoji" panose="020B0502040204020203" pitchFamily="34" charset="0"/>
              </a:rPr>
              <a:t>	</a:t>
            </a:r>
          </a:p>
        </p:txBody>
      </p:sp>
      <p:sp>
        <p:nvSpPr>
          <p:cNvPr id="4" name="Oval 3">
            <a:extLst>
              <a:ext uri="{FF2B5EF4-FFF2-40B4-BE49-F238E27FC236}">
                <a16:creationId xmlns:a16="http://schemas.microsoft.com/office/drawing/2014/main" id="{EE461EE6-9645-1E55-AB42-CA86F5771C17}"/>
              </a:ext>
            </a:extLst>
          </p:cNvPr>
          <p:cNvSpPr/>
          <p:nvPr/>
        </p:nvSpPr>
        <p:spPr>
          <a:xfrm>
            <a:off x="4206185" y="1161473"/>
            <a:ext cx="683140" cy="2586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912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9DB7766-D2E8-63CE-2EDC-604687FB3952}"/>
              </a:ext>
            </a:extLst>
          </p:cNvPr>
          <p:cNvSpPr txBox="1">
            <a:spLocks/>
          </p:cNvSpPr>
          <p:nvPr/>
        </p:nvSpPr>
        <p:spPr>
          <a:xfrm>
            <a:off x="429924" y="89210"/>
            <a:ext cx="8136556" cy="99305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2"/>
                </a:solidFill>
                <a:latin typeface="+mj-lt"/>
                <a:ea typeface="+mj-ea"/>
                <a:cs typeface="+mj-cs"/>
              </a:defRPr>
            </a:lvl1pPr>
          </a:lstStyle>
          <a:p>
            <a:r>
              <a:rPr lang="en-US" sz="2400" dirty="0">
                <a:latin typeface="Segoe UI Semibold" panose="020B0702040204020203" pitchFamily="34" charset="0"/>
                <a:cs typeface="Segoe UI Semibold" panose="020B0702040204020203" pitchFamily="34" charset="0"/>
              </a:rPr>
              <a:t>Traditional risk register does not fit well with</a:t>
            </a:r>
          </a:p>
          <a:p>
            <a:r>
              <a:rPr lang="en-US" sz="2400" dirty="0">
                <a:latin typeface="Segoe UI Semibold" panose="020B0702040204020203" pitchFamily="34" charset="0"/>
                <a:cs typeface="Segoe UI Semibold" panose="020B0702040204020203" pitchFamily="34" charset="0"/>
              </a:rPr>
              <a:t> the project’s larger objectives</a:t>
            </a:r>
          </a:p>
        </p:txBody>
      </p:sp>
      <p:sp>
        <p:nvSpPr>
          <p:cNvPr id="9" name="Rectangle: Rounded Corners 8">
            <a:extLst>
              <a:ext uri="{FF2B5EF4-FFF2-40B4-BE49-F238E27FC236}">
                <a16:creationId xmlns:a16="http://schemas.microsoft.com/office/drawing/2014/main" id="{E23BC089-8835-6625-E833-10E694E63CE2}"/>
              </a:ext>
            </a:extLst>
          </p:cNvPr>
          <p:cNvSpPr/>
          <p:nvPr/>
        </p:nvSpPr>
        <p:spPr>
          <a:xfrm>
            <a:off x="495300" y="1188027"/>
            <a:ext cx="7872846" cy="1988125"/>
          </a:xfrm>
          <a:prstGeom prst="roundRect">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b="1"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Agency risk from emerging, disruptive transportation technology presents substantial problems with:</a:t>
            </a:r>
          </a:p>
          <a:p>
            <a:pPr marL="742950" lvl="1" indent="-285750">
              <a:buFont typeface="Arial" panose="020B0604020202020204" pitchFamily="34" charset="0"/>
              <a:buChar char="•"/>
            </a:pPr>
            <a:r>
              <a:rPr lang="en-US" sz="1400" b="1" u="sng"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Uncertainty</a:t>
            </a:r>
            <a:r>
              <a:rPr lang="en-US" sz="1400" b="1"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 </a:t>
            </a:r>
            <a:r>
              <a:rPr lang="en-US" sz="1400" b="1" dirty="0">
                <a:solidFill>
                  <a:schemeClr val="bg1"/>
                </a:solidFill>
                <a:latin typeface="Segoe UI Emoji" panose="020B0502040204020203" pitchFamily="34" charset="0"/>
                <a:ea typeface="Segoe UI Emoji" panose="020B0502040204020203" pitchFamily="34" charset="0"/>
              </a:rPr>
              <a:t>over emerging technology </a:t>
            </a:r>
          </a:p>
          <a:p>
            <a:pPr marL="742950" lvl="1" indent="-285750">
              <a:spcBef>
                <a:spcPts val="1200"/>
              </a:spcBef>
              <a:buFont typeface="Arial" panose="020B0604020202020204" pitchFamily="34" charset="0"/>
              <a:buChar char="•"/>
            </a:pPr>
            <a:r>
              <a:rPr lang="en-US" sz="1400" b="1" u="sng"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Likelihood</a:t>
            </a:r>
            <a:r>
              <a:rPr lang="en-US" sz="1400" b="1" dirty="0">
                <a:solidFill>
                  <a:schemeClr val="bg1"/>
                </a:solidFill>
                <a:latin typeface="Segoe UI Emoji" panose="020B0502040204020203" pitchFamily="34" charset="0"/>
                <a:ea typeface="Segoe UI Emoji" panose="020B0502040204020203" pitchFamily="34" charset="0"/>
              </a:rPr>
              <a:t> that is difficult to project with fidelity </a:t>
            </a:r>
          </a:p>
          <a:p>
            <a:pPr marL="742950" lvl="1" indent="-285750">
              <a:spcBef>
                <a:spcPts val="1200"/>
              </a:spcBef>
              <a:buFont typeface="Arial" panose="020B0604020202020204" pitchFamily="34" charset="0"/>
              <a:buChar char="•"/>
            </a:pPr>
            <a:r>
              <a:rPr lang="en-US" sz="1400" b="1" u="sng"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Consequences</a:t>
            </a:r>
            <a:r>
              <a:rPr lang="en-US" sz="1400" b="1" dirty="0">
                <a:solidFill>
                  <a:schemeClr val="bg1"/>
                </a:solidFill>
                <a:latin typeface="Segoe UI Emoji" panose="020B0502040204020203" pitchFamily="34" charset="0"/>
                <a:ea typeface="Segoe UI Emoji" panose="020B0502040204020203" pitchFamily="34" charset="0"/>
              </a:rPr>
              <a:t> in complex adaptive systems are difficult to foresee accurately</a:t>
            </a:r>
          </a:p>
          <a:p>
            <a:pPr marL="742950" lvl="1" indent="-285750">
              <a:spcBef>
                <a:spcPts val="1200"/>
              </a:spcBef>
              <a:buFont typeface="Arial" panose="020B0604020202020204" pitchFamily="34" charset="0"/>
              <a:buChar char="•"/>
            </a:pPr>
            <a:r>
              <a:rPr lang="en-US" sz="1400" b="1" u="sng" dirty="0">
                <a:solidFill>
                  <a:schemeClr val="bg1"/>
                </a:solidFill>
                <a:latin typeface="Segoe UI Semibold" panose="020B0702040204020203" pitchFamily="34" charset="0"/>
                <a:ea typeface="Segoe UI Emoji" panose="020B0502040204020203" pitchFamily="34" charset="0"/>
                <a:cs typeface="Segoe UI Semibold" panose="020B0702040204020203" pitchFamily="34" charset="0"/>
              </a:rPr>
              <a:t>Heterogeneity</a:t>
            </a:r>
            <a:r>
              <a:rPr lang="en-US" sz="1400" b="1" dirty="0">
                <a:solidFill>
                  <a:schemeClr val="bg1"/>
                </a:solidFill>
                <a:latin typeface="Segoe UI Emoji" panose="020B0502040204020203" pitchFamily="34" charset="0"/>
                <a:ea typeface="Segoe UI Emoji" panose="020B0502040204020203" pitchFamily="34" charset="0"/>
              </a:rPr>
              <a:t> in both agency local conditions and across agency goals</a:t>
            </a:r>
          </a:p>
        </p:txBody>
      </p:sp>
      <p:sp>
        <p:nvSpPr>
          <p:cNvPr id="10" name="Arrow: Left 9">
            <a:extLst>
              <a:ext uri="{FF2B5EF4-FFF2-40B4-BE49-F238E27FC236}">
                <a16:creationId xmlns:a16="http://schemas.microsoft.com/office/drawing/2014/main" id="{2E92ADE1-366C-354D-0D6D-B281C776A1B2}"/>
              </a:ext>
            </a:extLst>
          </p:cNvPr>
          <p:cNvSpPr/>
          <p:nvPr/>
        </p:nvSpPr>
        <p:spPr>
          <a:xfrm rot="16200000">
            <a:off x="4296639" y="3092112"/>
            <a:ext cx="550721" cy="718801"/>
          </a:xfrm>
          <a:prstGeom prst="leftArrow">
            <a:avLst/>
          </a:prstGeom>
          <a:solidFill>
            <a:srgbClr val="6E97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Placeholder 2">
            <a:extLst>
              <a:ext uri="{FF2B5EF4-FFF2-40B4-BE49-F238E27FC236}">
                <a16:creationId xmlns:a16="http://schemas.microsoft.com/office/drawing/2014/main" id="{C64D470D-E314-ABD1-07E8-98960FC31096}"/>
              </a:ext>
            </a:extLst>
          </p:cNvPr>
          <p:cNvSpPr>
            <a:spLocks noGrp="1"/>
          </p:cNvSpPr>
          <p:nvPr>
            <p:ph type="body" sz="quarter" idx="10"/>
          </p:nvPr>
        </p:nvSpPr>
        <p:spPr>
          <a:xfrm>
            <a:off x="495300" y="3825552"/>
            <a:ext cx="7872846" cy="679176"/>
          </a:xfrm>
        </p:spPr>
        <p:txBody>
          <a:bodyPr/>
          <a:lstStyle/>
          <a:p>
            <a:pPr marL="0" indent="0" algn="ctr">
              <a:spcBef>
                <a:spcPts val="1200"/>
              </a:spcBef>
              <a:buNone/>
            </a:pPr>
            <a:r>
              <a:rPr lang="en-US" sz="1800" b="1" dirty="0">
                <a:solidFill>
                  <a:schemeClr val="tx2"/>
                </a:solidFill>
                <a:latin typeface="Segoe UI Semibold" panose="020B0702040204020203" pitchFamily="34" charset="0"/>
                <a:cs typeface="Segoe UI Semibold" panose="020B0702040204020203" pitchFamily="34" charset="0"/>
              </a:rPr>
              <a:t>Therefore, we took an approach designed to enhance agency </a:t>
            </a:r>
            <a:r>
              <a:rPr lang="en-US" sz="1800" b="1" u="sng" dirty="0">
                <a:solidFill>
                  <a:schemeClr val="tx2"/>
                </a:solidFill>
                <a:latin typeface="Segoe UI Semibold" panose="020B0702040204020203" pitchFamily="34" charset="0"/>
                <a:cs typeface="Segoe UI Semibold" panose="020B0702040204020203" pitchFamily="34" charset="0"/>
              </a:rPr>
              <a:t>resilience</a:t>
            </a:r>
            <a:r>
              <a:rPr lang="en-US" sz="1800" b="1" dirty="0">
                <a:solidFill>
                  <a:schemeClr val="tx2"/>
                </a:solidFill>
                <a:latin typeface="Segoe UI Semibold" panose="020B0702040204020203" pitchFamily="34" charset="0"/>
                <a:cs typeface="Segoe UI Semibold" panose="020B0702040204020203" pitchFamily="34" charset="0"/>
              </a:rPr>
              <a:t> and support them in making policies and actions </a:t>
            </a:r>
            <a:r>
              <a:rPr lang="en-US" sz="1800" b="1" u="sng" dirty="0">
                <a:solidFill>
                  <a:schemeClr val="tx2"/>
                </a:solidFill>
                <a:latin typeface="Segoe UI Semibold" panose="020B0702040204020203" pitchFamily="34" charset="0"/>
                <a:cs typeface="Segoe UI Semibold" panose="020B0702040204020203" pitchFamily="34" charset="0"/>
              </a:rPr>
              <a:t>robust</a:t>
            </a:r>
            <a:r>
              <a:rPr lang="en-US" sz="1800" b="1" dirty="0">
                <a:solidFill>
                  <a:schemeClr val="tx2"/>
                </a:solidFill>
                <a:latin typeface="Segoe UI Semibold" panose="020B0702040204020203" pitchFamily="34" charset="0"/>
                <a:cs typeface="Segoe UI Semibold" panose="020B0702040204020203" pitchFamily="34" charset="0"/>
              </a:rPr>
              <a:t> to risk</a:t>
            </a:r>
          </a:p>
        </p:txBody>
      </p:sp>
    </p:spTree>
    <p:extLst>
      <p:ext uri="{BB962C8B-B14F-4D97-AF65-F5344CB8AC3E}">
        <p14:creationId xmlns:p14="http://schemas.microsoft.com/office/powerpoint/2010/main" val="424907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F50A-30F9-3940-8527-1C4C1C8C1442}"/>
              </a:ext>
            </a:extLst>
          </p:cNvPr>
          <p:cNvSpPr>
            <a:spLocks noGrp="1"/>
          </p:cNvSpPr>
          <p:nvPr>
            <p:ph type="title"/>
          </p:nvPr>
        </p:nvSpPr>
        <p:spPr/>
        <p:txBody>
          <a:bodyPr/>
          <a:lstStyle/>
          <a:p>
            <a:r>
              <a:rPr lang="en-US" dirty="0"/>
              <a:t>Some observations that informed</a:t>
            </a:r>
            <a:br>
              <a:rPr lang="en-US" dirty="0"/>
            </a:br>
            <a:r>
              <a:rPr lang="en-US" dirty="0"/>
              <a:t>the NCHRP Project 23-15 report development</a:t>
            </a:r>
          </a:p>
        </p:txBody>
      </p:sp>
      <p:sp>
        <p:nvSpPr>
          <p:cNvPr id="3" name="Content Placeholder 2">
            <a:extLst>
              <a:ext uri="{FF2B5EF4-FFF2-40B4-BE49-F238E27FC236}">
                <a16:creationId xmlns:a16="http://schemas.microsoft.com/office/drawing/2014/main" id="{F4587042-31AF-454B-A46C-F272FB09AF50}"/>
              </a:ext>
            </a:extLst>
          </p:cNvPr>
          <p:cNvSpPr>
            <a:spLocks noGrp="1"/>
          </p:cNvSpPr>
          <p:nvPr>
            <p:ph type="body" sz="quarter" idx="10"/>
          </p:nvPr>
        </p:nvSpPr>
        <p:spPr>
          <a:xfrm>
            <a:off x="457198" y="1345726"/>
            <a:ext cx="8229602" cy="3698081"/>
          </a:xfrm>
        </p:spPr>
        <p:txBody>
          <a:bodyPr>
            <a:normAutofit fontScale="70000" lnSpcReduction="20000"/>
          </a:bodyPr>
          <a:lstStyle/>
          <a:p>
            <a:r>
              <a:rPr lang="en-US" b="1" dirty="0"/>
              <a:t>A technology is a risk* when it could negatively affect an agency’s ability to meet its goals under its business-as-usual strategy</a:t>
            </a:r>
          </a:p>
          <a:p>
            <a:r>
              <a:rPr lang="en-US" b="1" dirty="0"/>
              <a:t>Agencies could take actions to minimize those negative impacts.</a:t>
            </a:r>
          </a:p>
          <a:p>
            <a:r>
              <a:rPr lang="en-US" b="1" dirty="0"/>
              <a:t>But, emerging technology is almost by definition uncertain. So, it is difficult to predict the effects of either the emerging tech or the agency actions.</a:t>
            </a:r>
          </a:p>
          <a:p>
            <a:r>
              <a:rPr lang="en-US" b="1" dirty="0"/>
              <a:t>Therefore, agencies need approaches to manage uncertainty</a:t>
            </a:r>
          </a:p>
          <a:p>
            <a:r>
              <a:rPr lang="en-US" b="1" dirty="0"/>
              <a:t>Importantly, they can prioritize risks based on their potential consequences and prioritize strategies by their ability to mitigate that impact</a:t>
            </a:r>
          </a:p>
          <a:p>
            <a:pPr marL="0" indent="0">
              <a:buNone/>
            </a:pPr>
            <a:endParaRPr lang="en-US" dirty="0"/>
          </a:p>
          <a:p>
            <a:pPr marL="0" indent="0">
              <a:buNone/>
            </a:pPr>
            <a:r>
              <a:rPr lang="en-US" sz="1800" dirty="0"/>
              <a:t>*or opportunity, just invert the text</a:t>
            </a:r>
          </a:p>
        </p:txBody>
      </p:sp>
    </p:spTree>
    <p:extLst>
      <p:ext uri="{BB962C8B-B14F-4D97-AF65-F5344CB8AC3E}">
        <p14:creationId xmlns:p14="http://schemas.microsoft.com/office/powerpoint/2010/main" val="42082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E0DAB-3FBF-D37B-087F-B064A269285D}"/>
              </a:ext>
            </a:extLst>
          </p:cNvPr>
          <p:cNvSpPr>
            <a:spLocks noGrp="1"/>
          </p:cNvSpPr>
          <p:nvPr>
            <p:ph type="title"/>
          </p:nvPr>
        </p:nvSpPr>
        <p:spPr>
          <a:xfrm>
            <a:off x="300132" y="282499"/>
            <a:ext cx="8676167" cy="843516"/>
          </a:xfrm>
        </p:spPr>
        <p:txBody>
          <a:bodyPr>
            <a:noAutofit/>
          </a:bodyPr>
          <a:lstStyle/>
          <a:p>
            <a:r>
              <a:rPr lang="en-US" sz="2400" dirty="0">
                <a:latin typeface="Segoe UI Semibold" panose="020B0702040204020203" pitchFamily="34" charset="0"/>
                <a:cs typeface="Segoe UI Semibold" panose="020B0702040204020203" pitchFamily="34" charset="0"/>
              </a:rPr>
              <a:t>The risk management framework in the report reflects fundamental project objectives</a:t>
            </a:r>
          </a:p>
        </p:txBody>
      </p:sp>
      <p:sp>
        <p:nvSpPr>
          <p:cNvPr id="3" name="Content Placeholder 2">
            <a:extLst>
              <a:ext uri="{FF2B5EF4-FFF2-40B4-BE49-F238E27FC236}">
                <a16:creationId xmlns:a16="http://schemas.microsoft.com/office/drawing/2014/main" id="{2BE84137-6C0F-0454-7440-9A4F7167B309}"/>
              </a:ext>
            </a:extLst>
          </p:cNvPr>
          <p:cNvSpPr>
            <a:spLocks noGrp="1"/>
          </p:cNvSpPr>
          <p:nvPr>
            <p:ph idx="1"/>
          </p:nvPr>
        </p:nvSpPr>
        <p:spPr>
          <a:xfrm>
            <a:off x="67339" y="1230092"/>
            <a:ext cx="9037674" cy="4005191"/>
          </a:xfrm>
        </p:spPr>
        <p:txBody>
          <a:bodyPr/>
          <a:lstStyle/>
          <a:p>
            <a:pPr marL="0" indent="0" algn="ctr">
              <a:spcBef>
                <a:spcPts val="1200"/>
              </a:spcBef>
              <a:buNone/>
            </a:pPr>
            <a:r>
              <a:rPr lang="en-US" sz="1800" b="1" dirty="0">
                <a:solidFill>
                  <a:schemeClr val="tx2"/>
                </a:solidFill>
                <a:latin typeface="Segoe UI Semibold" panose="020B0702040204020203" pitchFamily="34" charset="0"/>
                <a:cs typeface="Segoe UI Semibold" panose="020B0702040204020203" pitchFamily="34" charset="0"/>
              </a:rPr>
              <a:t>Principal guidance is for agencies to prepare for prevalence of risk:</a:t>
            </a:r>
          </a:p>
          <a:p>
            <a:pPr marL="182880" indent="-182880">
              <a:spcBef>
                <a:spcPts val="1200"/>
              </a:spcBef>
            </a:pPr>
            <a:r>
              <a:rPr lang="en-US" sz="1800" b="1" dirty="0">
                <a:latin typeface="Segoe UI Semibold" panose="020B0702040204020203" pitchFamily="34" charset="0"/>
                <a:cs typeface="Segoe UI Semibold" panose="020B0702040204020203" pitchFamily="34" charset="0"/>
              </a:rPr>
              <a:t>Enhance ability to recognize and operate under uncertainty associated with emerging technologies</a:t>
            </a:r>
          </a:p>
          <a:p>
            <a:pPr marL="182880" indent="-182880">
              <a:spcBef>
                <a:spcPts val="1200"/>
              </a:spcBef>
            </a:pPr>
            <a:r>
              <a:rPr lang="en-US" sz="1800" b="1" dirty="0">
                <a:latin typeface="Segoe UI Semibold" panose="020B0702040204020203" pitchFamily="34" charset="0"/>
                <a:cs typeface="Segoe UI Semibold" panose="020B0702040204020203" pitchFamily="34" charset="0"/>
              </a:rPr>
              <a:t>Support shift toward dynamic approach to risk management</a:t>
            </a:r>
          </a:p>
          <a:p>
            <a:pPr marL="182880" indent="-182880">
              <a:spcBef>
                <a:spcPts val="1200"/>
              </a:spcBef>
            </a:pPr>
            <a:r>
              <a:rPr lang="en-US" sz="1800" b="1" dirty="0">
                <a:latin typeface="Segoe UI Semibold" panose="020B0702040204020203" pitchFamily="34" charset="0"/>
                <a:cs typeface="Segoe UI Semibold" panose="020B0702040204020203" pitchFamily="34" charset="0"/>
              </a:rPr>
              <a:t>Provide a language and framing to ease early sharing of experience with emerging technology applications across agencies</a:t>
            </a:r>
          </a:p>
          <a:p>
            <a:pPr marL="182880" indent="-182880">
              <a:spcBef>
                <a:spcPts val="1200"/>
              </a:spcBef>
            </a:pPr>
            <a:r>
              <a:rPr lang="en-US" sz="1800" b="1" dirty="0">
                <a:latin typeface="Segoe UI Semibold" panose="020B0702040204020203" pitchFamily="34" charset="0"/>
                <a:cs typeface="Segoe UI Semibold" panose="020B0702040204020203" pitchFamily="34" charset="0"/>
              </a:rPr>
              <a:t>Enable whole-of-agency approach to deliberating risk management</a:t>
            </a:r>
          </a:p>
          <a:p>
            <a:pPr marL="582930" lvl="1" indent="-182880">
              <a:spcBef>
                <a:spcPts val="600"/>
              </a:spcBef>
            </a:pPr>
            <a:r>
              <a:rPr lang="en-US" sz="2000" dirty="0"/>
              <a:t>planning, operations, policy, modeling and analytics</a:t>
            </a:r>
            <a:endParaRPr lang="en-US" dirty="0"/>
          </a:p>
        </p:txBody>
      </p:sp>
      <p:sp>
        <p:nvSpPr>
          <p:cNvPr id="4" name="Slide Number Placeholder 3">
            <a:extLst>
              <a:ext uri="{FF2B5EF4-FFF2-40B4-BE49-F238E27FC236}">
                <a16:creationId xmlns:a16="http://schemas.microsoft.com/office/drawing/2014/main" id="{E6FB8D5E-2ED5-6369-E390-F97A073060A9}"/>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30150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88923-0A3D-BC3E-0CB2-6F590C12AFB2}"/>
              </a:ext>
            </a:extLst>
          </p:cNvPr>
          <p:cNvSpPr>
            <a:spLocks noGrp="1"/>
          </p:cNvSpPr>
          <p:nvPr>
            <p:ph type="title"/>
          </p:nvPr>
        </p:nvSpPr>
        <p:spPr>
          <a:xfrm>
            <a:off x="0" y="-120528"/>
            <a:ext cx="9144000" cy="1063229"/>
          </a:xfrm>
        </p:spPr>
        <p:txBody>
          <a:bodyPr>
            <a:normAutofit/>
          </a:bodyPr>
          <a:lstStyle/>
          <a:p>
            <a:r>
              <a:rPr lang="en-US" sz="2400" dirty="0">
                <a:latin typeface="Segoe UI Semibold" panose="020B0702040204020203" pitchFamily="34" charset="0"/>
                <a:cs typeface="Segoe UI Semibold" panose="020B0702040204020203" pitchFamily="34" charset="0"/>
              </a:rPr>
              <a:t>Novel elements added to traditional risk register/matrix</a:t>
            </a:r>
          </a:p>
        </p:txBody>
      </p:sp>
      <p:sp>
        <p:nvSpPr>
          <p:cNvPr id="3" name="Text Placeholder 2">
            <a:extLst>
              <a:ext uri="{FF2B5EF4-FFF2-40B4-BE49-F238E27FC236}">
                <a16:creationId xmlns:a16="http://schemas.microsoft.com/office/drawing/2014/main" id="{0D93AC38-B7B7-15DE-1A10-79FFCBDF5171}"/>
              </a:ext>
            </a:extLst>
          </p:cNvPr>
          <p:cNvSpPr>
            <a:spLocks noGrp="1"/>
          </p:cNvSpPr>
          <p:nvPr>
            <p:ph type="body" sz="quarter" idx="10"/>
          </p:nvPr>
        </p:nvSpPr>
        <p:spPr>
          <a:xfrm>
            <a:off x="349147" y="722709"/>
            <a:ext cx="8333745" cy="3698081"/>
          </a:xfrm>
        </p:spPr>
        <p:txBody>
          <a:bodyPr/>
          <a:lstStyle/>
          <a:p>
            <a:pPr lvl="0">
              <a:spcBef>
                <a:spcPts val="0"/>
              </a:spcBef>
              <a:buFont typeface="Symbol" panose="05050102010706020507" pitchFamily="18" charset="2"/>
              <a:buChar char=""/>
            </a:pPr>
            <a:r>
              <a:rPr lang="en-US" sz="2000" dirty="0">
                <a:effectLst/>
                <a:ea typeface="STXihei" panose="02010600040101010101" pitchFamily="2" charset="-122"/>
              </a:rPr>
              <a:t>Not intended as </a:t>
            </a:r>
            <a:r>
              <a:rPr lang="en-US" sz="2000" dirty="0">
                <a:ea typeface="STXihei" panose="02010600040101010101" pitchFamily="2" charset="-122"/>
              </a:rPr>
              <a:t>static data compilation; </a:t>
            </a:r>
            <a:r>
              <a:rPr lang="en-US" sz="2000" dirty="0">
                <a:effectLst/>
                <a:ea typeface="STXihei" panose="02010600040101010101" pitchFamily="2" charset="-122"/>
              </a:rPr>
              <a:t>rather a framework for tailoring, adaptation, and review by individual transportation agencies</a:t>
            </a:r>
          </a:p>
          <a:p>
            <a:pPr lvl="1" indent="-342900">
              <a:spcBef>
                <a:spcPts val="600"/>
              </a:spcBef>
              <a:buFont typeface="Symbol" panose="05050102010706020507" pitchFamily="18" charset="2"/>
              <a:buChar char=""/>
            </a:pPr>
            <a:r>
              <a:rPr lang="en-US" sz="1600" dirty="0">
                <a:ea typeface="STXihei" panose="02010600040101010101" pitchFamily="2" charset="-122"/>
              </a:rPr>
              <a:t>Designed</a:t>
            </a:r>
            <a:r>
              <a:rPr lang="en-US" sz="1600" dirty="0">
                <a:effectLst/>
                <a:ea typeface="STXihei" panose="02010600040101010101" pitchFamily="2" charset="-122"/>
              </a:rPr>
              <a:t> to be dynamic, changeable, and tailored to local circumstances, priorities, and updates of information</a:t>
            </a:r>
          </a:p>
          <a:p>
            <a:pPr marL="342900" marR="0" lvl="0" indent="-342900" rtl="0">
              <a:spcBef>
                <a:spcPts val="600"/>
              </a:spcBef>
              <a:spcAft>
                <a:spcPts val="0"/>
              </a:spcAft>
              <a:buFont typeface="Symbol" panose="05050102010706020507" pitchFamily="18" charset="2"/>
              <a:buChar char=""/>
            </a:pPr>
            <a:r>
              <a:rPr lang="en-US" sz="2000" dirty="0">
                <a:ea typeface="STXihei" panose="02010600040101010101" pitchFamily="2" charset="-122"/>
              </a:rPr>
              <a:t>Explicit discussion of who has the lead on appropriate mitigating actions</a:t>
            </a:r>
            <a:endParaRPr lang="en-US" sz="2000" dirty="0">
              <a:effectLst/>
              <a:ea typeface="STXihei" panose="02010600040101010101" pitchFamily="2" charset="-122"/>
            </a:endParaRPr>
          </a:p>
          <a:p>
            <a:pPr marL="342900" marR="0" lvl="0" indent="-342900" rtl="0">
              <a:spcBef>
                <a:spcPts val="600"/>
              </a:spcBef>
              <a:spcAft>
                <a:spcPts val="0"/>
              </a:spcAft>
              <a:buFont typeface="Symbol" panose="05050102010706020507" pitchFamily="18" charset="2"/>
              <a:buChar char=""/>
            </a:pPr>
            <a:r>
              <a:rPr lang="en-US" sz="2000" dirty="0">
                <a:ea typeface="STXihei" panose="02010600040101010101" pitchFamily="2" charset="-122"/>
              </a:rPr>
              <a:t>Builds in decision making under deep uncertainty (DMDU) concepts and methods</a:t>
            </a:r>
            <a:endParaRPr lang="en-US" sz="2000" dirty="0">
              <a:effectLst/>
              <a:ea typeface="STXihei" panose="02010600040101010101" pitchFamily="2" charset="-122"/>
            </a:endParaRPr>
          </a:p>
          <a:p>
            <a:pPr marL="342900" marR="0" lvl="0" indent="-342900">
              <a:spcBef>
                <a:spcPts val="600"/>
              </a:spcBef>
              <a:spcAft>
                <a:spcPts val="0"/>
              </a:spcAft>
              <a:buFont typeface="Symbol" panose="05050102010706020507" pitchFamily="18" charset="2"/>
              <a:buChar char=""/>
            </a:pPr>
            <a:r>
              <a:rPr lang="en-US" sz="2000" i="1" dirty="0">
                <a:effectLst/>
                <a:ea typeface="STXihei" panose="02010600040101010101" pitchFamily="2" charset="-122"/>
              </a:rPr>
              <a:t>Signposts</a:t>
            </a:r>
            <a:r>
              <a:rPr lang="en-US" sz="2000" dirty="0">
                <a:effectLst/>
                <a:ea typeface="STXihei" panose="02010600040101010101" pitchFamily="2" charset="-122"/>
              </a:rPr>
              <a:t> are tailored early-warning indicators of the direction, rapidity, and forms of change</a:t>
            </a:r>
          </a:p>
          <a:p>
            <a:pPr lvl="0">
              <a:spcBef>
                <a:spcPts val="600"/>
              </a:spcBef>
              <a:buFont typeface="Symbol" panose="05050102010706020507" pitchFamily="18" charset="2"/>
              <a:buChar char=""/>
            </a:pPr>
            <a:r>
              <a:rPr lang="en-US" sz="2000" dirty="0">
                <a:ea typeface="STXihei" panose="02010600040101010101" pitchFamily="2" charset="-122"/>
              </a:rPr>
              <a:t>Instead of likelihoods</a:t>
            </a:r>
            <a:r>
              <a:rPr lang="en-US" sz="2000" dirty="0">
                <a:effectLst/>
                <a:ea typeface="STXihei" panose="02010600040101010101" pitchFamily="2" charset="-122"/>
              </a:rPr>
              <a:t>, two different measures for “level of concern” (LOC)</a:t>
            </a:r>
          </a:p>
          <a:p>
            <a:pPr lvl="1" indent="-342900">
              <a:spcBef>
                <a:spcPts val="0"/>
              </a:spcBef>
              <a:buFont typeface="Symbol" panose="05050102010706020507" pitchFamily="18" charset="2"/>
              <a:buChar char=""/>
            </a:pPr>
            <a:r>
              <a:rPr lang="en-US" sz="1600" dirty="0">
                <a:ea typeface="STXihei" panose="02010600040101010101" pitchFamily="2" charset="-122"/>
              </a:rPr>
              <a:t>Characteristics-based LOC measure: used prior to implementation to assess priority</a:t>
            </a:r>
          </a:p>
          <a:p>
            <a:pPr lvl="1" indent="-342900">
              <a:spcBef>
                <a:spcPts val="0"/>
              </a:spcBef>
              <a:buFont typeface="Symbol" panose="05050102010706020507" pitchFamily="18" charset="2"/>
              <a:buChar char=""/>
            </a:pPr>
            <a:r>
              <a:rPr lang="en-US" sz="1600" dirty="0">
                <a:effectLst/>
                <a:ea typeface="STXihei" panose="02010600040101010101" pitchFamily="2" charset="-122"/>
              </a:rPr>
              <a:t>Signpost indicator LOC measure: based on observed data during implementation</a:t>
            </a:r>
          </a:p>
          <a:p>
            <a:endParaRPr lang="en-US" dirty="0"/>
          </a:p>
        </p:txBody>
      </p:sp>
    </p:spTree>
    <p:extLst>
      <p:ext uri="{BB962C8B-B14F-4D97-AF65-F5344CB8AC3E}">
        <p14:creationId xmlns:p14="http://schemas.microsoft.com/office/powerpoint/2010/main" val="1946068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f4677c7-eee6-4b12-98f6-046749b06ef4">
      <Terms xmlns="http://schemas.microsoft.com/office/infopath/2007/PartnerControls"/>
    </lcf76f155ced4ddcb4097134ff3c332f>
    <TaxCatchAll xmlns="de855fa1-b1e6-4a8a-963a-ae0bcdd60f2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030207FFA45F48975D5371B2ADFB48" ma:contentTypeVersion="13" ma:contentTypeDescription="Create a new document." ma:contentTypeScope="" ma:versionID="dfcace313a5d59871288f2498e4cdb4e">
  <xsd:schema xmlns:xsd="http://www.w3.org/2001/XMLSchema" xmlns:xs="http://www.w3.org/2001/XMLSchema" xmlns:p="http://schemas.microsoft.com/office/2006/metadata/properties" xmlns:ns2="af4677c7-eee6-4b12-98f6-046749b06ef4" xmlns:ns3="de855fa1-b1e6-4a8a-963a-ae0bcdd60f24" targetNamespace="http://schemas.microsoft.com/office/2006/metadata/properties" ma:root="true" ma:fieldsID="7a64f05fdfb4cf5b484b8ae1f0a28bbb" ns2:_="" ns3:_="">
    <xsd:import namespace="af4677c7-eee6-4b12-98f6-046749b06ef4"/>
    <xsd:import namespace="de855fa1-b1e6-4a8a-963a-ae0bcdd60f2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4677c7-eee6-4b12-98f6-046749b06e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717ef87-b198-4e8e-a219-eaced2cf0c56"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855fa1-b1e6-4a8a-963a-ae0bcdd60f2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1fab0f57-8073-4e87-8314-a60d0c05c43e}" ma:internalName="TaxCatchAll" ma:showField="CatchAllData" ma:web="de855fa1-b1e6-4a8a-963a-ae0bcdd60f2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B70050-5241-4A2D-905C-07A759497517}">
  <ds:schemaRefs>
    <ds:schemaRef ds:uri="http://schemas.microsoft.com/office/2006/metadata/properties"/>
    <ds:schemaRef ds:uri="http://www.w3.org/2000/xmlns/"/>
    <ds:schemaRef ds:uri="af4677c7-eee6-4b12-98f6-046749b06ef4"/>
    <ds:schemaRef ds:uri="http://schemas.microsoft.com/office/infopath/2007/PartnerControls"/>
    <ds:schemaRef ds:uri="de855fa1-b1e6-4a8a-963a-ae0bcdd60f24"/>
    <ds:schemaRef ds:uri="http://www.w3.org/2001/XMLSchema-instance"/>
  </ds:schemaRefs>
</ds:datastoreItem>
</file>

<file path=customXml/itemProps2.xml><?xml version="1.0" encoding="utf-8"?>
<ds:datastoreItem xmlns:ds="http://schemas.openxmlformats.org/officeDocument/2006/customXml" ds:itemID="{049D2201-72CB-422B-8C0C-7213423DA211}">
  <ds:schemaRefs>
    <ds:schemaRef ds:uri="http://schemas.microsoft.com/sharepoint/v3/contenttype/forms"/>
  </ds:schemaRefs>
</ds:datastoreItem>
</file>

<file path=customXml/itemProps3.xml><?xml version="1.0" encoding="utf-8"?>
<ds:datastoreItem xmlns:ds="http://schemas.openxmlformats.org/officeDocument/2006/customXml" ds:itemID="{051646E0-7386-412B-A675-0CA5367BB8E3}">
  <ds:schemaRefs>
    <ds:schemaRef ds:uri="http://schemas.microsoft.com/office/2006/metadata/contentType"/>
    <ds:schemaRef ds:uri="http://schemas.microsoft.com/office/2006/metadata/properties/metaAttributes"/>
    <ds:schemaRef ds:uri="http://www.w3.org/2000/xmlns/"/>
    <ds:schemaRef ds:uri="http://www.w3.org/2001/XMLSchema"/>
    <ds:schemaRef ds:uri="af4677c7-eee6-4b12-98f6-046749b06ef4"/>
    <ds:schemaRef ds:uri="de855fa1-b1e6-4a8a-963a-ae0bcdd60f2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8975c20-18d4-40c9-811f-0d8ea387c6ea}" enabled="0" method="" siteId="{78975c20-18d4-40c9-811f-0d8ea387c6ea}" removed="1"/>
</clbl:labelList>
</file>

<file path=docProps/app.xml><?xml version="1.0" encoding="utf-8"?>
<Properties xmlns="http://schemas.openxmlformats.org/officeDocument/2006/extended-properties" xmlns:vt="http://schemas.openxmlformats.org/officeDocument/2006/docPropsVTypes">
  <Template>Office Theme</Template>
  <TotalTime>14739</TotalTime>
  <Words>3478</Words>
  <Application>Microsoft Office PowerPoint</Application>
  <PresentationFormat>On-screen Show (16:9)</PresentationFormat>
  <Paragraphs>705</Paragraphs>
  <Slides>30</Slides>
  <Notes>15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30</vt:i4>
      </vt:variant>
    </vt:vector>
  </HeadingPairs>
  <TitlesOfParts>
    <vt:vector size="42" baseType="lpstr">
      <vt:lpstr>STXihei</vt:lpstr>
      <vt:lpstr>Arial</vt:lpstr>
      <vt:lpstr>Calibri</vt:lpstr>
      <vt:lpstr>Calibri Light</vt:lpstr>
      <vt:lpstr>Franklin Gothic Book</vt:lpstr>
      <vt:lpstr>Franklin Gothic Medium</vt:lpstr>
      <vt:lpstr>Segoe UI Emoji</vt:lpstr>
      <vt:lpstr>Segoe UI Semibold</vt:lpstr>
      <vt:lpstr>Symbol</vt:lpstr>
      <vt:lpstr>Times New Roman</vt:lpstr>
      <vt:lpstr>Office Theme</vt:lpstr>
      <vt:lpstr>1_Office Theme</vt:lpstr>
      <vt:lpstr>NCHRP Project 23-15,  “Guidance on Risks Related to Emerging and Disruptive Transportation Technologies”</vt:lpstr>
      <vt:lpstr>PowerPoint Presentation</vt:lpstr>
      <vt:lpstr>PowerPoint Presentation</vt:lpstr>
      <vt:lpstr>Analyzing Risk in General</vt:lpstr>
      <vt:lpstr>PowerPoint Presentation</vt:lpstr>
      <vt:lpstr>PowerPoint Presentation</vt:lpstr>
      <vt:lpstr>Some observations that informed the NCHRP Project 23-15 report development</vt:lpstr>
      <vt:lpstr>The risk management framework in the report reflects fundamental project objectives</vt:lpstr>
      <vt:lpstr>Novel elements added to traditional risk register/matrix</vt:lpstr>
      <vt:lpstr>Risk Priority Process</vt:lpstr>
      <vt:lpstr>PowerPoint Presentation</vt:lpstr>
      <vt:lpstr>PowerPoint Presentation</vt:lpstr>
      <vt:lpstr>PowerPoint Presentation</vt:lpstr>
      <vt:lpstr>PowerPoint Presentation</vt:lpstr>
      <vt:lpstr>PowerPoint Presentation</vt:lpstr>
      <vt:lpstr>Selected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High-level strategy and policy briefs were derived from mitigating actions in the risk register</vt:lpstr>
      <vt:lpstr>High-level policy or strategy guides  largely follow the same outline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CHEP 16x9 FranklinGothic Simplified Style</dc:title>
  <dc:creator>Petitjean, Sandra</dc:creator>
  <cp:lastModifiedBy>Cabral, Kami</cp:lastModifiedBy>
  <cp:revision>192</cp:revision>
  <cp:lastPrinted>2023-02-07T22:59:48Z</cp:lastPrinted>
  <dcterms:created xsi:type="dcterms:W3CDTF">2018-09-28T20:29:22Z</dcterms:created>
  <dcterms:modified xsi:type="dcterms:W3CDTF">2024-03-12T18:56:35Z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0x010100AB030207FFA45F48975D5371B2ADFB48</vt:lpwstr>
  </property>
  <property fmtid="{D5CDD505-2E9C-101B-9397-08002B2CF9AE}" pid="3" name="MediaServiceImageTags">
    <vt:lpwstr/>
  </property>
</Properties>
</file>